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handoutMasterIdLst>
    <p:handoutMasterId r:id="rId77"/>
  </p:handout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0">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04" y="96"/>
      </p:cViewPr>
      <p:guideLst>
        <p:guide orient="horz" pos="2380"/>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8783" name="Header Placeholder 1"/>
          <p:cNvSpPr txBox="1">
            <a:spLocks noGrp="1"/>
          </p:cNvSpPr>
          <p:nvPr>
            <p:ph type="hdr" sz="quarter"/>
          </p:nvPr>
        </p:nvSpPr>
        <p:spPr>
          <a:xfrm>
            <a:off x="0" y="0"/>
            <a:ext cx="3280680" cy="534240"/>
          </a:xfrm>
          <a:prstGeom prst="rect">
            <a:avLst/>
          </a:prstGeom>
          <a:noFill/>
          <a:ln>
            <a:noFill/>
          </a:ln>
        </p:spPr>
        <p:txBody>
          <a:bodyPr vert="horz" lIns="90000" tIns="45000" rIns="90000" bIns="45000" compatLnSpc="0"/>
          <a:lstStyle/>
          <a:p>
            <a:pPr marL="0" marR="0" lvl="0" indent="0" rtl="0" hangingPunct="0">
              <a:lnSpc>
                <a:spcPct val="100000"/>
              </a:lnSpc>
              <a:spcBef>
                <a:spcPts val="0"/>
              </a:spcBef>
              <a:spcAft>
                <a:spcPts val="0"/>
              </a:spcAft>
              <a:buNone/>
              <a:defRPr sz="1400"/>
            </a:pPr>
            <a:endParaRPr lang="de-DE" sz="1400" b="0" i="0" u="none" strike="noStrike" kern="1200">
              <a:ln>
                <a:noFill/>
              </a:ln>
              <a:latin typeface="Arial" panose="020B0604020202020204" pitchFamily="18"/>
              <a:ea typeface="Andale Sans UI" pitchFamily="2"/>
              <a:cs typeface="Tahoma" panose="020B0604030504040204" pitchFamily="2"/>
            </a:endParaRPr>
          </a:p>
        </p:txBody>
      </p:sp>
      <p:sp>
        <p:nvSpPr>
          <p:cNvPr id="1048784" name="Date Placeholder 2"/>
          <p:cNvSpPr txBox="1">
            <a:spLocks noGrp="1"/>
          </p:cNvSpPr>
          <p:nvPr>
            <p:ph type="dt" sz="quarter" idx="1"/>
          </p:nvPr>
        </p:nvSpPr>
        <p:spPr>
          <a:xfrm>
            <a:off x="4278960" y="0"/>
            <a:ext cx="3280680" cy="534240"/>
          </a:xfrm>
          <a:prstGeom prst="rect">
            <a:avLst/>
          </a:prstGeom>
          <a:noFill/>
          <a:ln>
            <a:noFill/>
          </a:ln>
        </p:spPr>
        <p:txBody>
          <a:bodyPr vert="horz" lIns="90000" tIns="45000" rIns="90000" bIns="45000" compatLnSpc="0"/>
          <a:lstStyle/>
          <a:p>
            <a:pPr marL="0" marR="0" lvl="0" indent="0" algn="r" rtl="0" hangingPunct="0">
              <a:lnSpc>
                <a:spcPct val="100000"/>
              </a:lnSpc>
              <a:spcBef>
                <a:spcPts val="0"/>
              </a:spcBef>
              <a:spcAft>
                <a:spcPts val="0"/>
              </a:spcAft>
              <a:buNone/>
              <a:defRPr sz="1400"/>
            </a:pPr>
            <a:endParaRPr lang="de-DE" sz="1400" b="0" i="0" u="none" strike="noStrike" kern="1200">
              <a:ln>
                <a:noFill/>
              </a:ln>
              <a:latin typeface="Arial" panose="020B0604020202020204" pitchFamily="18"/>
              <a:ea typeface="Andale Sans UI" pitchFamily="2"/>
              <a:cs typeface="Tahoma" panose="020B0604030504040204" pitchFamily="2"/>
            </a:endParaRPr>
          </a:p>
        </p:txBody>
      </p:sp>
      <p:sp>
        <p:nvSpPr>
          <p:cNvPr id="1048785" name="Footer Placeholder 3"/>
          <p:cNvSpPr txBox="1">
            <a:spLocks noGrp="1"/>
          </p:cNvSpPr>
          <p:nvPr>
            <p:ph type="ftr" sz="quarter" idx="2"/>
          </p:nvPr>
        </p:nvSpPr>
        <p:spPr>
          <a:xfrm>
            <a:off x="0" y="10157400"/>
            <a:ext cx="3280680" cy="534240"/>
          </a:xfrm>
          <a:prstGeom prst="rect">
            <a:avLst/>
          </a:prstGeom>
          <a:noFill/>
          <a:ln>
            <a:noFill/>
          </a:ln>
        </p:spPr>
        <p:txBody>
          <a:bodyPr vert="horz" lIns="90000" tIns="45000" rIns="90000" bIns="45000" anchor="b" compatLnSpc="0"/>
          <a:lstStyle/>
          <a:p>
            <a:pPr marL="0" marR="0" lvl="0" indent="0" rtl="0" hangingPunct="0">
              <a:lnSpc>
                <a:spcPct val="100000"/>
              </a:lnSpc>
              <a:spcBef>
                <a:spcPts val="0"/>
              </a:spcBef>
              <a:spcAft>
                <a:spcPts val="0"/>
              </a:spcAft>
              <a:buNone/>
              <a:defRPr sz="1400"/>
            </a:pPr>
            <a:endParaRPr lang="de-DE" sz="1400" b="0" i="0" u="none" strike="noStrike" kern="1200">
              <a:ln>
                <a:noFill/>
              </a:ln>
              <a:latin typeface="Arial" panose="020B0604020202020204" pitchFamily="18"/>
              <a:ea typeface="Andale Sans UI" pitchFamily="2"/>
              <a:cs typeface="Tahoma" panose="020B0604030504040204" pitchFamily="2"/>
            </a:endParaRPr>
          </a:p>
        </p:txBody>
      </p:sp>
      <p:sp>
        <p:nvSpPr>
          <p:cNvPr id="1048786"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lIns="90000" tIns="45000" rIns="90000" bIns="45000" anchor="b" compatLnSpc="0"/>
          <a:lstStyle/>
          <a:p>
            <a:pPr marL="0" marR="0" lvl="0" indent="0" algn="r" rtl="0" hangingPunct="0">
              <a:lnSpc>
                <a:spcPct val="100000"/>
              </a:lnSpc>
              <a:spcBef>
                <a:spcPts val="0"/>
              </a:spcBef>
              <a:spcAft>
                <a:spcPts val="0"/>
              </a:spcAft>
              <a:buNone/>
              <a:defRPr sz="1400"/>
            </a:pPr>
            <a:fld id="{16DF2428-273C-49AC-9DFD-3B74F052D25F}" type="slidenum">
              <a:rPr/>
              <a:pPr marL="0" marR="0" lvl="0" indent="0" algn="r" rtl="0" hangingPunct="0">
                <a:lnSpc>
                  <a:spcPct val="100000"/>
                </a:lnSpc>
                <a:spcBef>
                  <a:spcPts val="0"/>
                </a:spcBef>
                <a:spcAft>
                  <a:spcPts val="0"/>
                </a:spcAft>
                <a:buNone/>
                <a:defRPr sz="1400"/>
              </a:pPr>
              <a:t>‹#›</a:t>
            </a:fld>
            <a:endParaRPr lang="de-DE" sz="1400" b="0" i="0" u="none" strike="noStrike" kern="1200">
              <a:ln>
                <a:noFill/>
              </a:ln>
              <a:latin typeface="Arial" panose="020B0604020202020204" pitchFamily="18"/>
              <a:ea typeface="Andale Sans UI" pitchFamily="2"/>
              <a:cs typeface="Tahoma" panose="020B0604030504040204"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77"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1048778"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x-none"/>
          </a:p>
        </p:txBody>
      </p:sp>
      <p:sp>
        <p:nvSpPr>
          <p:cNvPr id="1048779"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defRPr lang="x-none" sz="1400" kern="1200">
                <a:latin typeface="Times New Roman" panose="02020603050405020304" pitchFamily="18"/>
                <a:ea typeface="Andale Sans UI" pitchFamily="2"/>
                <a:cs typeface="Tahoma" panose="020B0604030504040204" pitchFamily="2"/>
              </a:defRPr>
            </a:lvl1pPr>
          </a:lstStyle>
          <a:p>
            <a:pPr lvl="0"/>
            <a:endParaRPr lang="x-none"/>
          </a:p>
        </p:txBody>
      </p:sp>
      <p:sp>
        <p:nvSpPr>
          <p:cNvPr id="1048780"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defRPr lang="x-none" sz="1400" kern="1200">
                <a:latin typeface="Times New Roman" panose="02020603050405020304" pitchFamily="18"/>
                <a:ea typeface="Andale Sans UI" pitchFamily="2"/>
                <a:cs typeface="Tahoma" panose="020B0604030504040204" pitchFamily="2"/>
              </a:defRPr>
            </a:lvl1pPr>
          </a:lstStyle>
          <a:p>
            <a:pPr lvl="0"/>
            <a:endParaRPr lang="x-none"/>
          </a:p>
        </p:txBody>
      </p:sp>
      <p:sp>
        <p:nvSpPr>
          <p:cNvPr id="1048781"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defRPr lang="x-none" sz="1400" kern="1200">
                <a:latin typeface="Times New Roman" panose="02020603050405020304" pitchFamily="18"/>
                <a:ea typeface="Andale Sans UI" pitchFamily="2"/>
                <a:cs typeface="Tahoma" panose="020B0604030504040204" pitchFamily="2"/>
              </a:defRPr>
            </a:lvl1pPr>
          </a:lstStyle>
          <a:p>
            <a:pPr lvl="0"/>
            <a:endParaRPr lang="x-none"/>
          </a:p>
        </p:txBody>
      </p:sp>
      <p:sp>
        <p:nvSpPr>
          <p:cNvPr id="1048782"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defRPr lang="x-none" sz="1400" kern="1200">
                <a:latin typeface="Times New Roman" panose="02020603050405020304" pitchFamily="18"/>
                <a:ea typeface="Andale Sans UI" pitchFamily="2"/>
                <a:cs typeface="Tahoma" panose="020B0604030504040204" pitchFamily="2"/>
              </a:defRPr>
            </a:lvl1pPr>
          </a:lstStyle>
          <a:p>
            <a:pPr lvl="0"/>
            <a:fld id="{CB3DA098-797D-4B5B-B66D-E080050AB02E}" type="slidenum">
              <a:rPr/>
              <a:pPr lvl="0"/>
              <a:t>‹#›</a:t>
            </a:fld>
            <a:endParaRPr lang="x-none"/>
          </a:p>
        </p:txBody>
      </p:sp>
    </p:spTree>
  </p:cSld>
  <p:clrMap bg1="lt1" tx1="dk1" bg2="lt2" tx2="dk2" accent1="accent1" accent2="accent2" accent3="accent3" accent4="accent4" accent5="accent5" accent6="accent6" hlink="hlink" folHlink="folHlink"/>
  <p:notesStyle>
    <a:lvl1pPr marL="215900" marR="0" indent="-215900" rtl="0" hangingPunct="0">
      <a:defRPr lang="x-none" sz="2000" b="0" i="0" u="none" strike="noStrike" kern="1200">
        <a:ln>
          <a:noFill/>
        </a:ln>
        <a:latin typeface="Arial" panose="020B0604020202020204" pitchFamily="18"/>
        <a:cs typeface="Tahoma" panose="020B0604030504040204"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594" name="Notes Placeholder 2"/>
          <p:cNvSpPr txBox="1">
            <a:spLocks noGrp="1"/>
          </p:cNvSpPr>
          <p:nvPr>
            <p:ph type="body" sz="quarter" idx="1"/>
          </p:nvPr>
        </p:nvSpPr>
        <p:spPr>
          <a:xfrm>
            <a:off x="777239" y="4777560"/>
            <a:ext cx="6217560" cy="4526280"/>
          </a:xfrm>
        </p:spPr>
        <p:txBody>
          <a:bodyPr>
            <a:spAutoFit/>
          </a:bodyPr>
          <a:lstStyle/>
          <a:p>
            <a:endParaRPr 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34"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37"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41"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44"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48"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52"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Slide Image Placeholder 1"/>
          <p:cNvSpPr>
            <a:spLocks noGrp="1" noRot="1" noChangeAspect="1"/>
          </p:cNvSpPr>
          <p:nvPr>
            <p:ph type="sldImg" idx="2"/>
          </p:nvPr>
        </p:nvSpPr>
        <p:spPr>
          <a:xfrm>
            <a:off x="1106488" y="812800"/>
            <a:ext cx="5345112" cy="4008438"/>
          </a:xfrm>
        </p:spPr>
      </p:sp>
      <p:sp>
        <p:nvSpPr>
          <p:cNvPr id="1048699" name="Text Placeholder 2"/>
          <p:cNvSpPr>
            <a:spLocks noGrp="1"/>
          </p:cNvSpPr>
          <p:nvPr>
            <p:ph type="body" idx="3"/>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lvl="0"/>
            <a:fld id="{CB3DA098-797D-4B5B-B66D-E080050AB02E}" type="slidenum">
              <a:rPr lang="en-IN" smtClean="0"/>
              <a:pPr lvl="0"/>
              <a:t>72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598"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02"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06"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10"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14"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18"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22"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1048626" name="Notes Placeholder 2"/>
          <p:cNvSpPr txBox="1">
            <a:spLocks noGrp="1"/>
          </p:cNvSpPr>
          <p:nvPr>
            <p:ph type="body" sz="quarter" idx="1"/>
          </p:nvPr>
        </p:nvSpPr>
        <p:spPr>
          <a:xfrm>
            <a:off x="777239" y="4777560"/>
            <a:ext cx="6217560" cy="4435920"/>
          </a:xfrm>
        </p:spPr>
        <p:txBody>
          <a:bodyPr/>
          <a:lstStyle/>
          <a:p>
            <a:endParaRPr 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260078" y="1237197"/>
            <a:ext cx="7560469" cy="2631887"/>
          </a:xfrm>
        </p:spPr>
        <p:txBody>
          <a:bodyPr anchor="b"/>
          <a:lstStyle>
            <a:lvl1pPr algn="ctr">
              <a:defRPr sz="4960"/>
            </a:lvl1pPr>
          </a:lstStyle>
          <a:p>
            <a:r>
              <a:rPr lang="en-US" smtClean="0"/>
              <a:t>Click to edit Master title style</a:t>
            </a:r>
            <a:endParaRPr lang="en-US"/>
          </a:p>
        </p:txBody>
      </p:sp>
      <p:sp>
        <p:nvSpPr>
          <p:cNvPr id="1048582" name="Subtitle 2"/>
          <p:cNvSpPr>
            <a:spLocks noGrp="1"/>
          </p:cNvSpPr>
          <p:nvPr>
            <p:ph type="subTitle" idx="1"/>
          </p:nvPr>
        </p:nvSpPr>
        <p:spPr>
          <a:xfrm>
            <a:off x="1260078" y="3970580"/>
            <a:ext cx="7560469" cy="1825171"/>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lstStyle/>
          <a:p>
            <a:pPr lvl="0"/>
            <a:endParaRPr lang="x-none"/>
          </a:p>
        </p:txBody>
      </p:sp>
      <p:sp>
        <p:nvSpPr>
          <p:cNvPr id="1048584" name="Footer Placeholder 4"/>
          <p:cNvSpPr>
            <a:spLocks noGrp="1"/>
          </p:cNvSpPr>
          <p:nvPr>
            <p:ph type="ftr" sz="quarter" idx="11"/>
          </p:nvPr>
        </p:nvSpPr>
        <p:spPr/>
        <p:txBody>
          <a:bodyPr/>
          <a:lstStyle/>
          <a:p>
            <a:pPr lvl="0"/>
            <a:endParaRPr lang="x-none"/>
          </a:p>
        </p:txBody>
      </p:sp>
      <p:sp>
        <p:nvSpPr>
          <p:cNvPr id="1048585" name="Slide Number Placeholder 5"/>
          <p:cNvSpPr>
            <a:spLocks noGrp="1"/>
          </p:cNvSpPr>
          <p:nvPr>
            <p:ph type="sldNum" sz="quarter" idx="12"/>
          </p:nvPr>
        </p:nvSpPr>
        <p:spPr/>
        <p:txBody>
          <a:bodyPr/>
          <a:lstStyle/>
          <a:p>
            <a:pPr lvl="0"/>
            <a:fld id="{47C0B614-9276-4EA0-9817-95BC59F3F407}" type="slidenum">
              <a:rPr/>
              <a:pPr lvl="0"/>
              <a:t>‹#›</a:t>
            </a:fld>
            <a:endParaRPr lang="x-none"/>
          </a:p>
        </p:txBody>
      </p:sp>
    </p:spTree>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66" name="Title 1"/>
          <p:cNvSpPr>
            <a:spLocks noGrp="1"/>
          </p:cNvSpPr>
          <p:nvPr>
            <p:ph type="title"/>
          </p:nvPr>
        </p:nvSpPr>
        <p:spPr/>
        <p:txBody>
          <a:bodyPr/>
          <a:lstStyle/>
          <a:p>
            <a:r>
              <a:rPr lang="en-US" smtClean="0"/>
              <a:t>Click to edit Master title style</a:t>
            </a:r>
            <a:endParaRPr lang="en-US"/>
          </a:p>
        </p:txBody>
      </p:sp>
      <p:sp>
        <p:nvSpPr>
          <p:cNvPr id="1048767"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8" name="Date Placeholder 3"/>
          <p:cNvSpPr>
            <a:spLocks noGrp="1"/>
          </p:cNvSpPr>
          <p:nvPr>
            <p:ph type="dt" sz="half" idx="10"/>
          </p:nvPr>
        </p:nvSpPr>
        <p:spPr/>
        <p:txBody>
          <a:bodyPr/>
          <a:lstStyle/>
          <a:p>
            <a:pPr lvl="0"/>
            <a:endParaRPr lang="x-none"/>
          </a:p>
        </p:txBody>
      </p:sp>
      <p:sp>
        <p:nvSpPr>
          <p:cNvPr id="1048769" name="Footer Placeholder 4"/>
          <p:cNvSpPr>
            <a:spLocks noGrp="1"/>
          </p:cNvSpPr>
          <p:nvPr>
            <p:ph type="ftr" sz="quarter" idx="11"/>
          </p:nvPr>
        </p:nvSpPr>
        <p:spPr/>
        <p:txBody>
          <a:bodyPr/>
          <a:lstStyle/>
          <a:p>
            <a:pPr lvl="0"/>
            <a:endParaRPr lang="x-none"/>
          </a:p>
        </p:txBody>
      </p:sp>
      <p:sp>
        <p:nvSpPr>
          <p:cNvPr id="1048770" name="Slide Number Placeholder 5"/>
          <p:cNvSpPr>
            <a:spLocks noGrp="1"/>
          </p:cNvSpPr>
          <p:nvPr>
            <p:ph type="sldNum" sz="quarter" idx="12"/>
          </p:nvPr>
        </p:nvSpPr>
        <p:spPr/>
        <p:txBody>
          <a:bodyPr/>
          <a:lstStyle/>
          <a:p>
            <a:pPr lvl="0"/>
            <a:fld id="{B422F095-312B-4D30-BD57-CF71EF6DD79E}" type="slidenum">
              <a:rPr/>
              <a:pPr lvl="0"/>
              <a:t>‹#›</a:t>
            </a:fld>
            <a:endParaRPr lang="x-none"/>
          </a:p>
        </p:txBody>
      </p:sp>
    </p:spTree>
  </p:cSld>
  <p:clrMapOvr>
    <a:masterClrMapping/>
  </p:clrMapOvr>
  <p:transition spd="slow"/>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50" name="Vertical Title 1"/>
          <p:cNvSpPr>
            <a:spLocks noGrp="1"/>
          </p:cNvSpPr>
          <p:nvPr>
            <p:ph type="title" orient="vert"/>
          </p:nvPr>
        </p:nvSpPr>
        <p:spPr>
          <a:xfrm>
            <a:off x="7308453" y="302738"/>
            <a:ext cx="2268141" cy="6450223"/>
          </a:xfrm>
        </p:spPr>
        <p:txBody>
          <a:bodyPr vert="eaVert"/>
          <a:lstStyle/>
          <a:p>
            <a:r>
              <a:rPr lang="en-US" smtClean="0"/>
              <a:t>Click to edit Master title style</a:t>
            </a:r>
            <a:endParaRPr lang="en-US"/>
          </a:p>
        </p:txBody>
      </p:sp>
      <p:sp>
        <p:nvSpPr>
          <p:cNvPr id="1048751" name="Vertical Text Placeholder 2"/>
          <p:cNvSpPr>
            <a:spLocks noGrp="1"/>
          </p:cNvSpPr>
          <p:nvPr>
            <p:ph type="body" orient="vert" idx="1"/>
          </p:nvPr>
        </p:nvSpPr>
        <p:spPr>
          <a:xfrm>
            <a:off x="504031" y="302738"/>
            <a:ext cx="6672935"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2" name="Date Placeholder 3"/>
          <p:cNvSpPr>
            <a:spLocks noGrp="1"/>
          </p:cNvSpPr>
          <p:nvPr>
            <p:ph type="dt" sz="half" idx="10"/>
          </p:nvPr>
        </p:nvSpPr>
        <p:spPr/>
        <p:txBody>
          <a:bodyPr/>
          <a:lstStyle/>
          <a:p>
            <a:pPr lvl="0"/>
            <a:endParaRPr lang="x-none"/>
          </a:p>
        </p:txBody>
      </p:sp>
      <p:sp>
        <p:nvSpPr>
          <p:cNvPr id="1048753" name="Footer Placeholder 4"/>
          <p:cNvSpPr>
            <a:spLocks noGrp="1"/>
          </p:cNvSpPr>
          <p:nvPr>
            <p:ph type="ftr" sz="quarter" idx="11"/>
          </p:nvPr>
        </p:nvSpPr>
        <p:spPr/>
        <p:txBody>
          <a:bodyPr/>
          <a:lstStyle/>
          <a:p>
            <a:pPr lvl="0"/>
            <a:endParaRPr lang="x-none"/>
          </a:p>
        </p:txBody>
      </p:sp>
      <p:sp>
        <p:nvSpPr>
          <p:cNvPr id="1048754" name="Slide Number Placeholder 5"/>
          <p:cNvSpPr>
            <a:spLocks noGrp="1"/>
          </p:cNvSpPr>
          <p:nvPr>
            <p:ph type="sldNum" sz="quarter" idx="12"/>
          </p:nvPr>
        </p:nvSpPr>
        <p:spPr/>
        <p:txBody>
          <a:bodyPr/>
          <a:lstStyle/>
          <a:p>
            <a:pPr lvl="0"/>
            <a:fld id="{C36E3D6B-AAB7-4443-9C3E-3D461D18B8F7}" type="slidenum">
              <a:rPr/>
              <a:pPr lvl="0"/>
              <a:t>‹#›</a:t>
            </a:fld>
            <a:endParaRPr lang="x-none"/>
          </a:p>
        </p:txBody>
      </p:sp>
    </p:spTree>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r>
              <a:rPr lang="en-US" smtClean="0"/>
              <a:t>Click to edit Master title style</a:t>
            </a:r>
            <a:endParaRPr lang="en-US"/>
          </a:p>
        </p:txBody>
      </p:sp>
      <p:sp>
        <p:nvSpPr>
          <p:cNvPr id="1048654"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5" name="Date Placeholder 3"/>
          <p:cNvSpPr>
            <a:spLocks noGrp="1"/>
          </p:cNvSpPr>
          <p:nvPr>
            <p:ph type="dt" sz="half" idx="10"/>
          </p:nvPr>
        </p:nvSpPr>
        <p:spPr/>
        <p:txBody>
          <a:bodyPr/>
          <a:lstStyle/>
          <a:p>
            <a:pPr lvl="0"/>
            <a:endParaRPr lang="x-none"/>
          </a:p>
        </p:txBody>
      </p:sp>
      <p:sp>
        <p:nvSpPr>
          <p:cNvPr id="1048656" name="Footer Placeholder 4"/>
          <p:cNvSpPr>
            <a:spLocks noGrp="1"/>
          </p:cNvSpPr>
          <p:nvPr>
            <p:ph type="ftr" sz="quarter" idx="11"/>
          </p:nvPr>
        </p:nvSpPr>
        <p:spPr/>
        <p:txBody>
          <a:bodyPr/>
          <a:lstStyle/>
          <a:p>
            <a:pPr lvl="0"/>
            <a:endParaRPr lang="x-none"/>
          </a:p>
        </p:txBody>
      </p:sp>
      <p:sp>
        <p:nvSpPr>
          <p:cNvPr id="1048657" name="Slide Number Placeholder 5"/>
          <p:cNvSpPr>
            <a:spLocks noGrp="1"/>
          </p:cNvSpPr>
          <p:nvPr>
            <p:ph type="sldNum" sz="quarter" idx="12"/>
          </p:nvPr>
        </p:nvSpPr>
        <p:spPr/>
        <p:txBody>
          <a:bodyPr/>
          <a:lstStyle/>
          <a:p>
            <a:pPr lvl="0"/>
            <a:fld id="{69DB95CB-1DF8-41E8-9DFC-206151EBF7B1}" type="slidenum">
              <a:rPr/>
              <a:pPr lvl="0"/>
              <a:t>‹#›</a:t>
            </a:fld>
            <a:endParaRPr lang="x-none"/>
          </a:p>
        </p:txBody>
      </p:sp>
    </p:spTree>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61" name="Title 1"/>
          <p:cNvSpPr>
            <a:spLocks noGrp="1"/>
          </p:cNvSpPr>
          <p:nvPr>
            <p:ph type="title"/>
          </p:nvPr>
        </p:nvSpPr>
        <p:spPr>
          <a:xfrm>
            <a:off x="687793" y="1884670"/>
            <a:ext cx="8694539" cy="3144614"/>
          </a:xfrm>
        </p:spPr>
        <p:txBody>
          <a:bodyPr anchor="b"/>
          <a:lstStyle>
            <a:lvl1pPr>
              <a:defRPr sz="4960"/>
            </a:lvl1pPr>
          </a:lstStyle>
          <a:p>
            <a:r>
              <a:rPr lang="en-US" smtClean="0"/>
              <a:t>Click to edit Master title style</a:t>
            </a:r>
            <a:endParaRPr lang="en-US"/>
          </a:p>
        </p:txBody>
      </p:sp>
      <p:sp>
        <p:nvSpPr>
          <p:cNvPr id="1048762" name="Text Placeholder 2"/>
          <p:cNvSpPr>
            <a:spLocks noGrp="1"/>
          </p:cNvSpPr>
          <p:nvPr>
            <p:ph type="body" idx="1"/>
          </p:nvPr>
        </p:nvSpPr>
        <p:spPr>
          <a:xfrm>
            <a:off x="687793" y="5059033"/>
            <a:ext cx="8694539" cy="1653678"/>
          </a:xfrm>
        </p:spPr>
        <p:txBody>
          <a:bodyPr/>
          <a:lstStyle>
            <a:lvl1pPr marL="0" indent="0">
              <a:buNone/>
              <a:defRPr sz="1985">
                <a:solidFill>
                  <a:schemeClr val="tx1">
                    <a:tint val="75000"/>
                  </a:schemeClr>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en-US" smtClean="0"/>
              <a:t>Click to edit Master text styles</a:t>
            </a:r>
          </a:p>
        </p:txBody>
      </p:sp>
      <p:sp>
        <p:nvSpPr>
          <p:cNvPr id="1048763" name="Date Placeholder 3"/>
          <p:cNvSpPr>
            <a:spLocks noGrp="1"/>
          </p:cNvSpPr>
          <p:nvPr>
            <p:ph type="dt" sz="half" idx="10"/>
          </p:nvPr>
        </p:nvSpPr>
        <p:spPr/>
        <p:txBody>
          <a:bodyPr/>
          <a:lstStyle/>
          <a:p>
            <a:pPr lvl="0"/>
            <a:endParaRPr lang="x-none"/>
          </a:p>
        </p:txBody>
      </p:sp>
      <p:sp>
        <p:nvSpPr>
          <p:cNvPr id="1048764" name="Footer Placeholder 4"/>
          <p:cNvSpPr>
            <a:spLocks noGrp="1"/>
          </p:cNvSpPr>
          <p:nvPr>
            <p:ph type="ftr" sz="quarter" idx="11"/>
          </p:nvPr>
        </p:nvSpPr>
        <p:spPr/>
        <p:txBody>
          <a:bodyPr/>
          <a:lstStyle/>
          <a:p>
            <a:pPr lvl="0"/>
            <a:endParaRPr lang="x-none"/>
          </a:p>
        </p:txBody>
      </p:sp>
      <p:sp>
        <p:nvSpPr>
          <p:cNvPr id="1048765" name="Slide Number Placeholder 5"/>
          <p:cNvSpPr>
            <a:spLocks noGrp="1"/>
          </p:cNvSpPr>
          <p:nvPr>
            <p:ph type="sldNum" sz="quarter" idx="12"/>
          </p:nvPr>
        </p:nvSpPr>
        <p:spPr/>
        <p:txBody>
          <a:bodyPr/>
          <a:lstStyle/>
          <a:p>
            <a:pPr lvl="0"/>
            <a:fld id="{11E62572-C6E5-4FAF-82DF-100F73C3EB2C}" type="slidenum">
              <a:rPr/>
              <a:pPr lvl="0"/>
              <a:t>‹#›</a:t>
            </a:fld>
            <a:endParaRPr lang="x-none"/>
          </a:p>
        </p:txBody>
      </p:sp>
    </p:spTree>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36" name="Title 1"/>
          <p:cNvSpPr>
            <a:spLocks noGrp="1"/>
          </p:cNvSpPr>
          <p:nvPr>
            <p:ph type="title"/>
          </p:nvPr>
        </p:nvSpPr>
        <p:spPr/>
        <p:txBody>
          <a:bodyPr/>
          <a:lstStyle/>
          <a:p>
            <a:r>
              <a:rPr lang="en-US" smtClean="0"/>
              <a:t>Click to edit Master title style</a:t>
            </a:r>
            <a:endParaRPr lang="en-US"/>
          </a:p>
        </p:txBody>
      </p:sp>
      <p:sp>
        <p:nvSpPr>
          <p:cNvPr id="1048737" name="Content Placeholder 2"/>
          <p:cNvSpPr>
            <a:spLocks noGrp="1"/>
          </p:cNvSpPr>
          <p:nvPr>
            <p:ph sz="half" idx="1"/>
          </p:nvPr>
        </p:nvSpPr>
        <p:spPr>
          <a:xfrm>
            <a:off x="504031" y="1763924"/>
            <a:ext cx="4445556" cy="4989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8" name="Content Placeholder 3"/>
          <p:cNvSpPr>
            <a:spLocks noGrp="1"/>
          </p:cNvSpPr>
          <p:nvPr>
            <p:ph sz="half" idx="2"/>
          </p:nvPr>
        </p:nvSpPr>
        <p:spPr>
          <a:xfrm>
            <a:off x="5131038" y="1763924"/>
            <a:ext cx="4445556" cy="4989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9" name="Date Placeholder 4"/>
          <p:cNvSpPr>
            <a:spLocks noGrp="1"/>
          </p:cNvSpPr>
          <p:nvPr>
            <p:ph type="dt" sz="half" idx="10"/>
          </p:nvPr>
        </p:nvSpPr>
        <p:spPr/>
        <p:txBody>
          <a:bodyPr/>
          <a:lstStyle/>
          <a:p>
            <a:pPr lvl="0"/>
            <a:endParaRPr lang="x-none"/>
          </a:p>
        </p:txBody>
      </p:sp>
      <p:sp>
        <p:nvSpPr>
          <p:cNvPr id="1048740" name="Footer Placeholder 5"/>
          <p:cNvSpPr>
            <a:spLocks noGrp="1"/>
          </p:cNvSpPr>
          <p:nvPr>
            <p:ph type="ftr" sz="quarter" idx="11"/>
          </p:nvPr>
        </p:nvSpPr>
        <p:spPr/>
        <p:txBody>
          <a:bodyPr/>
          <a:lstStyle/>
          <a:p>
            <a:pPr lvl="0"/>
            <a:endParaRPr lang="x-none"/>
          </a:p>
        </p:txBody>
      </p:sp>
      <p:sp>
        <p:nvSpPr>
          <p:cNvPr id="1048741" name="Slide Number Placeholder 6"/>
          <p:cNvSpPr>
            <a:spLocks noGrp="1"/>
          </p:cNvSpPr>
          <p:nvPr>
            <p:ph type="sldNum" sz="quarter" idx="12"/>
          </p:nvPr>
        </p:nvSpPr>
        <p:spPr/>
        <p:txBody>
          <a:bodyPr/>
          <a:lstStyle/>
          <a:p>
            <a:pPr lvl="0"/>
            <a:fld id="{C61970F0-A805-43F6-8B3E-55E9B07371E9}" type="slidenum">
              <a:rPr/>
              <a:pPr lvl="0"/>
              <a:t>‹#›</a:t>
            </a:fld>
            <a:endParaRPr lang="x-none"/>
          </a:p>
        </p:txBody>
      </p:sp>
    </p:spTree>
  </p:cSld>
  <p:clrMapOvr>
    <a:masterClrMapping/>
  </p:clrMapOvr>
  <p:transition spd="slow"/>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42" name="Title 1"/>
          <p:cNvSpPr>
            <a:spLocks noGrp="1"/>
          </p:cNvSpPr>
          <p:nvPr>
            <p:ph type="title"/>
          </p:nvPr>
        </p:nvSpPr>
        <p:spPr>
          <a:xfrm>
            <a:off x="694356" y="402483"/>
            <a:ext cx="8694539" cy="1461188"/>
          </a:xfrm>
        </p:spPr>
        <p:txBody>
          <a:bodyPr/>
          <a:lstStyle/>
          <a:p>
            <a:r>
              <a:rPr lang="en-US" smtClean="0"/>
              <a:t>Click to edit Master title style</a:t>
            </a:r>
            <a:endParaRPr lang="en-US"/>
          </a:p>
        </p:txBody>
      </p:sp>
      <p:sp>
        <p:nvSpPr>
          <p:cNvPr id="1048743" name="Text Placeholder 2"/>
          <p:cNvSpPr>
            <a:spLocks noGrp="1"/>
          </p:cNvSpPr>
          <p:nvPr>
            <p:ph type="body" idx="1"/>
          </p:nvPr>
        </p:nvSpPr>
        <p:spPr>
          <a:xfrm>
            <a:off x="694356" y="1853171"/>
            <a:ext cx="4264576" cy="908210"/>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en-US" smtClean="0"/>
              <a:t>Click to edit Master text styles</a:t>
            </a:r>
          </a:p>
        </p:txBody>
      </p:sp>
      <p:sp>
        <p:nvSpPr>
          <p:cNvPr id="1048744" name="Content Placeholder 3"/>
          <p:cNvSpPr>
            <a:spLocks noGrp="1"/>
          </p:cNvSpPr>
          <p:nvPr>
            <p:ph sz="half" idx="2"/>
          </p:nvPr>
        </p:nvSpPr>
        <p:spPr>
          <a:xfrm>
            <a:off x="694356" y="2761381"/>
            <a:ext cx="4264576"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5" name="Text Placeholder 4"/>
          <p:cNvSpPr>
            <a:spLocks noGrp="1"/>
          </p:cNvSpPr>
          <p:nvPr>
            <p:ph type="body" sz="quarter" idx="3"/>
          </p:nvPr>
        </p:nvSpPr>
        <p:spPr>
          <a:xfrm>
            <a:off x="5103316" y="1853171"/>
            <a:ext cx="4285579" cy="908210"/>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en-US" smtClean="0"/>
              <a:t>Click to edit Master text styles</a:t>
            </a:r>
          </a:p>
        </p:txBody>
      </p:sp>
      <p:sp>
        <p:nvSpPr>
          <p:cNvPr id="1048746" name="Content Placeholder 5"/>
          <p:cNvSpPr>
            <a:spLocks noGrp="1"/>
          </p:cNvSpPr>
          <p:nvPr>
            <p:ph sz="quarter" idx="4"/>
          </p:nvPr>
        </p:nvSpPr>
        <p:spPr>
          <a:xfrm>
            <a:off x="5103316" y="2761381"/>
            <a:ext cx="4285579"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7" name="Date Placeholder 6"/>
          <p:cNvSpPr>
            <a:spLocks noGrp="1"/>
          </p:cNvSpPr>
          <p:nvPr>
            <p:ph type="dt" sz="half" idx="10"/>
          </p:nvPr>
        </p:nvSpPr>
        <p:spPr/>
        <p:txBody>
          <a:bodyPr/>
          <a:lstStyle/>
          <a:p>
            <a:pPr lvl="0"/>
            <a:endParaRPr lang="x-none"/>
          </a:p>
        </p:txBody>
      </p:sp>
      <p:sp>
        <p:nvSpPr>
          <p:cNvPr id="1048748" name="Footer Placeholder 7"/>
          <p:cNvSpPr>
            <a:spLocks noGrp="1"/>
          </p:cNvSpPr>
          <p:nvPr>
            <p:ph type="ftr" sz="quarter" idx="11"/>
          </p:nvPr>
        </p:nvSpPr>
        <p:spPr/>
        <p:txBody>
          <a:bodyPr/>
          <a:lstStyle/>
          <a:p>
            <a:pPr lvl="0"/>
            <a:endParaRPr lang="x-none"/>
          </a:p>
        </p:txBody>
      </p:sp>
      <p:sp>
        <p:nvSpPr>
          <p:cNvPr id="1048749" name="Slide Number Placeholder 8"/>
          <p:cNvSpPr>
            <a:spLocks noGrp="1"/>
          </p:cNvSpPr>
          <p:nvPr>
            <p:ph type="sldNum" sz="quarter" idx="12"/>
          </p:nvPr>
        </p:nvSpPr>
        <p:spPr/>
        <p:txBody>
          <a:bodyPr/>
          <a:lstStyle/>
          <a:p>
            <a:pPr lvl="0"/>
            <a:fld id="{9F6542C7-E290-4364-BEF5-7F82CBF90426}" type="slidenum">
              <a:rPr/>
              <a:pPr lvl="0"/>
              <a:t>‹#›</a:t>
            </a:fld>
            <a:endParaRPr lang="x-none"/>
          </a:p>
        </p:txBody>
      </p:sp>
    </p:spTree>
  </p:cSld>
  <p:clrMapOvr>
    <a:masterClrMapping/>
  </p:clrMapOvr>
  <p:transition spd="slow"/>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7" name="Title 1"/>
          <p:cNvSpPr>
            <a:spLocks noGrp="1"/>
          </p:cNvSpPr>
          <p:nvPr>
            <p:ph type="title"/>
          </p:nvPr>
        </p:nvSpPr>
        <p:spPr/>
        <p:txBody>
          <a:bodyPr/>
          <a:lstStyle/>
          <a:p>
            <a:r>
              <a:rPr lang="en-US" smtClean="0"/>
              <a:t>Click to edit Master title style</a:t>
            </a:r>
            <a:endParaRPr lang="en-US"/>
          </a:p>
        </p:txBody>
      </p:sp>
      <p:sp>
        <p:nvSpPr>
          <p:cNvPr id="1048628" name="Date Placeholder 2"/>
          <p:cNvSpPr>
            <a:spLocks noGrp="1"/>
          </p:cNvSpPr>
          <p:nvPr>
            <p:ph type="dt" sz="half" idx="10"/>
          </p:nvPr>
        </p:nvSpPr>
        <p:spPr/>
        <p:txBody>
          <a:bodyPr/>
          <a:lstStyle/>
          <a:p>
            <a:pPr lvl="0"/>
            <a:endParaRPr lang="x-none"/>
          </a:p>
        </p:txBody>
      </p:sp>
      <p:sp>
        <p:nvSpPr>
          <p:cNvPr id="1048629" name="Footer Placeholder 3"/>
          <p:cNvSpPr>
            <a:spLocks noGrp="1"/>
          </p:cNvSpPr>
          <p:nvPr>
            <p:ph type="ftr" sz="quarter" idx="11"/>
          </p:nvPr>
        </p:nvSpPr>
        <p:spPr/>
        <p:txBody>
          <a:bodyPr/>
          <a:lstStyle/>
          <a:p>
            <a:pPr lvl="0"/>
            <a:endParaRPr lang="x-none"/>
          </a:p>
        </p:txBody>
      </p:sp>
      <p:sp>
        <p:nvSpPr>
          <p:cNvPr id="1048630" name="Slide Number Placeholder 4"/>
          <p:cNvSpPr>
            <a:spLocks noGrp="1"/>
          </p:cNvSpPr>
          <p:nvPr>
            <p:ph type="sldNum" sz="quarter" idx="12"/>
          </p:nvPr>
        </p:nvSpPr>
        <p:spPr/>
        <p:txBody>
          <a:bodyPr/>
          <a:lstStyle/>
          <a:p>
            <a:pPr lvl="0"/>
            <a:fld id="{27A1B8E1-96FA-4FA5-A11B-CAFC830A2C78}" type="slidenum">
              <a:rPr/>
              <a:pPr lvl="0"/>
              <a:t>‹#›</a:t>
            </a:fld>
            <a:endParaRPr lang="x-none"/>
          </a:p>
        </p:txBody>
      </p:sp>
    </p:spTree>
  </p:cSld>
  <p:clrMapOvr>
    <a:masterClrMapping/>
  </p:clrMapOvr>
  <p:transition spd="slow"/>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8" name="Date Placeholder 1"/>
          <p:cNvSpPr>
            <a:spLocks noGrp="1"/>
          </p:cNvSpPr>
          <p:nvPr>
            <p:ph type="dt" sz="half" idx="10"/>
          </p:nvPr>
        </p:nvSpPr>
        <p:spPr/>
        <p:txBody>
          <a:bodyPr/>
          <a:lstStyle/>
          <a:p>
            <a:pPr lvl="0"/>
            <a:endParaRPr lang="x-none"/>
          </a:p>
        </p:txBody>
      </p:sp>
      <p:sp>
        <p:nvSpPr>
          <p:cNvPr id="1048589" name="Footer Placeholder 2"/>
          <p:cNvSpPr>
            <a:spLocks noGrp="1"/>
          </p:cNvSpPr>
          <p:nvPr>
            <p:ph type="ftr" sz="quarter" idx="11"/>
          </p:nvPr>
        </p:nvSpPr>
        <p:spPr/>
        <p:txBody>
          <a:bodyPr/>
          <a:lstStyle/>
          <a:p>
            <a:pPr lvl="0"/>
            <a:endParaRPr lang="x-none"/>
          </a:p>
        </p:txBody>
      </p:sp>
      <p:sp>
        <p:nvSpPr>
          <p:cNvPr id="1048590" name="Slide Number Placeholder 3"/>
          <p:cNvSpPr>
            <a:spLocks noGrp="1"/>
          </p:cNvSpPr>
          <p:nvPr>
            <p:ph type="sldNum" sz="quarter" idx="12"/>
          </p:nvPr>
        </p:nvSpPr>
        <p:spPr/>
        <p:txBody>
          <a:bodyPr/>
          <a:lstStyle/>
          <a:p>
            <a:pPr lvl="0"/>
            <a:fld id="{B840CC68-4C64-45C9-A1D0-2FF953FC859E}" type="slidenum">
              <a:rPr/>
              <a:pPr lvl="0"/>
              <a:t>‹#›</a:t>
            </a:fld>
            <a:endParaRPr lang="x-none"/>
          </a:p>
        </p:txBody>
      </p:sp>
    </p:spTree>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71" name="Title 1"/>
          <p:cNvSpPr>
            <a:spLocks noGrp="1"/>
          </p:cNvSpPr>
          <p:nvPr>
            <p:ph type="title"/>
          </p:nvPr>
        </p:nvSpPr>
        <p:spPr>
          <a:xfrm>
            <a:off x="694356" y="503978"/>
            <a:ext cx="3251264" cy="1763924"/>
          </a:xfrm>
        </p:spPr>
        <p:txBody>
          <a:bodyPr anchor="b"/>
          <a:lstStyle>
            <a:lvl1pPr>
              <a:defRPr sz="2645"/>
            </a:lvl1pPr>
          </a:lstStyle>
          <a:p>
            <a:r>
              <a:rPr lang="en-US" smtClean="0"/>
              <a:t>Click to edit Master title style</a:t>
            </a:r>
            <a:endParaRPr lang="en-US"/>
          </a:p>
        </p:txBody>
      </p:sp>
      <p:sp>
        <p:nvSpPr>
          <p:cNvPr id="1048772" name="Content Placeholder 2"/>
          <p:cNvSpPr>
            <a:spLocks noGrp="1"/>
          </p:cNvSpPr>
          <p:nvPr>
            <p:ph idx="1"/>
          </p:nvPr>
        </p:nvSpPr>
        <p:spPr>
          <a:xfrm>
            <a:off x="4285579" y="1088453"/>
            <a:ext cx="5103316" cy="537226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73" name="Text Placeholder 3"/>
          <p:cNvSpPr>
            <a:spLocks noGrp="1"/>
          </p:cNvSpPr>
          <p:nvPr>
            <p:ph type="body" sz="half" idx="2"/>
          </p:nvPr>
        </p:nvSpPr>
        <p:spPr>
          <a:xfrm>
            <a:off x="694356" y="2267903"/>
            <a:ext cx="3251264" cy="4201570"/>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en-US" smtClean="0"/>
              <a:t>Click to edit Master text styles</a:t>
            </a:r>
          </a:p>
        </p:txBody>
      </p:sp>
      <p:sp>
        <p:nvSpPr>
          <p:cNvPr id="1048774" name="Date Placeholder 4"/>
          <p:cNvSpPr>
            <a:spLocks noGrp="1"/>
          </p:cNvSpPr>
          <p:nvPr>
            <p:ph type="dt" sz="half" idx="10"/>
          </p:nvPr>
        </p:nvSpPr>
        <p:spPr/>
        <p:txBody>
          <a:bodyPr/>
          <a:lstStyle/>
          <a:p>
            <a:pPr lvl="0"/>
            <a:endParaRPr lang="x-none"/>
          </a:p>
        </p:txBody>
      </p:sp>
      <p:sp>
        <p:nvSpPr>
          <p:cNvPr id="1048775" name="Footer Placeholder 5"/>
          <p:cNvSpPr>
            <a:spLocks noGrp="1"/>
          </p:cNvSpPr>
          <p:nvPr>
            <p:ph type="ftr" sz="quarter" idx="11"/>
          </p:nvPr>
        </p:nvSpPr>
        <p:spPr/>
        <p:txBody>
          <a:bodyPr/>
          <a:lstStyle/>
          <a:p>
            <a:pPr lvl="0"/>
            <a:endParaRPr lang="x-none"/>
          </a:p>
        </p:txBody>
      </p:sp>
      <p:sp>
        <p:nvSpPr>
          <p:cNvPr id="1048776" name="Slide Number Placeholder 6"/>
          <p:cNvSpPr>
            <a:spLocks noGrp="1"/>
          </p:cNvSpPr>
          <p:nvPr>
            <p:ph type="sldNum" sz="quarter" idx="12"/>
          </p:nvPr>
        </p:nvSpPr>
        <p:spPr/>
        <p:txBody>
          <a:bodyPr/>
          <a:lstStyle/>
          <a:p>
            <a:pPr lvl="0"/>
            <a:fld id="{36786367-5AE3-4F1D-9DD1-4988E39C7357}" type="slidenum">
              <a:rPr/>
              <a:pPr lvl="0"/>
              <a:t>‹#›</a:t>
            </a:fld>
            <a:endParaRPr lang="x-none"/>
          </a:p>
        </p:txBody>
      </p:sp>
    </p:spTree>
  </p:cSld>
  <p:clrMapOvr>
    <a:masterClrMapping/>
  </p:clrMapOvr>
  <p:transition spd="slow"/>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55" name="Title 1"/>
          <p:cNvSpPr>
            <a:spLocks noGrp="1"/>
          </p:cNvSpPr>
          <p:nvPr>
            <p:ph type="title"/>
          </p:nvPr>
        </p:nvSpPr>
        <p:spPr>
          <a:xfrm>
            <a:off x="694356" y="503978"/>
            <a:ext cx="3251264" cy="1763924"/>
          </a:xfrm>
        </p:spPr>
        <p:txBody>
          <a:bodyPr anchor="b"/>
          <a:lstStyle>
            <a:lvl1pPr>
              <a:defRPr sz="2645"/>
            </a:lvl1pPr>
          </a:lstStyle>
          <a:p>
            <a:r>
              <a:rPr lang="en-US" smtClean="0"/>
              <a:t>Click to edit Master title style</a:t>
            </a:r>
            <a:endParaRPr lang="en-US"/>
          </a:p>
        </p:txBody>
      </p:sp>
      <p:sp>
        <p:nvSpPr>
          <p:cNvPr id="1048756" name="Picture Placeholder 2"/>
          <p:cNvSpPr>
            <a:spLocks noGrp="1"/>
          </p:cNvSpPr>
          <p:nvPr>
            <p:ph type="pic" idx="1"/>
          </p:nvPr>
        </p:nvSpPr>
        <p:spPr>
          <a:xfrm>
            <a:off x="4285579" y="1088453"/>
            <a:ext cx="5103316" cy="5372269"/>
          </a:xfrm>
        </p:spPr>
        <p:txBody>
          <a:bodyPr/>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endParaRPr lang="en-US"/>
          </a:p>
        </p:txBody>
      </p:sp>
      <p:sp>
        <p:nvSpPr>
          <p:cNvPr id="1048757" name="Text Placeholder 3"/>
          <p:cNvSpPr>
            <a:spLocks noGrp="1"/>
          </p:cNvSpPr>
          <p:nvPr>
            <p:ph type="body" sz="half" idx="2"/>
          </p:nvPr>
        </p:nvSpPr>
        <p:spPr>
          <a:xfrm>
            <a:off x="694356" y="2267903"/>
            <a:ext cx="3251264" cy="4201570"/>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en-US" smtClean="0"/>
              <a:t>Click to edit Master text styles</a:t>
            </a:r>
          </a:p>
        </p:txBody>
      </p:sp>
      <p:sp>
        <p:nvSpPr>
          <p:cNvPr id="1048758" name="Date Placeholder 4"/>
          <p:cNvSpPr>
            <a:spLocks noGrp="1"/>
          </p:cNvSpPr>
          <p:nvPr>
            <p:ph type="dt" sz="half" idx="10"/>
          </p:nvPr>
        </p:nvSpPr>
        <p:spPr/>
        <p:txBody>
          <a:bodyPr/>
          <a:lstStyle/>
          <a:p>
            <a:pPr lvl="0"/>
            <a:endParaRPr lang="x-none"/>
          </a:p>
        </p:txBody>
      </p:sp>
      <p:sp>
        <p:nvSpPr>
          <p:cNvPr id="1048759" name="Footer Placeholder 5"/>
          <p:cNvSpPr>
            <a:spLocks noGrp="1"/>
          </p:cNvSpPr>
          <p:nvPr>
            <p:ph type="ftr" sz="quarter" idx="11"/>
          </p:nvPr>
        </p:nvSpPr>
        <p:spPr/>
        <p:txBody>
          <a:bodyPr/>
          <a:lstStyle/>
          <a:p>
            <a:pPr lvl="0"/>
            <a:endParaRPr lang="x-none"/>
          </a:p>
        </p:txBody>
      </p:sp>
      <p:sp>
        <p:nvSpPr>
          <p:cNvPr id="1048760" name="Slide Number Placeholder 6"/>
          <p:cNvSpPr>
            <a:spLocks noGrp="1"/>
          </p:cNvSpPr>
          <p:nvPr>
            <p:ph type="sldNum" sz="quarter" idx="12"/>
          </p:nvPr>
        </p:nvSpPr>
        <p:spPr/>
        <p:txBody>
          <a:bodyPr/>
          <a:lstStyle/>
          <a:p>
            <a:pPr lvl="0"/>
            <a:fld id="{DFEEBEDC-DB74-419A-A2B7-0B79D942AE5C}" type="slidenum">
              <a:rPr/>
              <a:pPr lvl="0"/>
              <a:t>‹#›</a:t>
            </a:fld>
            <a:endParaRPr lang="x-none"/>
          </a:p>
        </p:txBody>
      </p:sp>
    </p:spTree>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48576" name="Title 1025"/>
          <p:cNvSpPr>
            <a:spLocks noGrp="1"/>
          </p:cNvSpPr>
          <p:nvPr>
            <p:ph type="title"/>
          </p:nvPr>
        </p:nvSpPr>
        <p:spPr>
          <a:xfrm>
            <a:off x="504031" y="302738"/>
            <a:ext cx="9072563" cy="1259946"/>
          </a:xfrm>
          <a:prstGeom prst="rect">
            <a:avLst/>
          </a:prstGeom>
          <a:noFill/>
          <a:ln w="9525">
            <a:noFill/>
          </a:ln>
        </p:spPr>
        <p:txBody>
          <a:bodyPr anchor="ctr"/>
          <a:lstStyle/>
          <a:p>
            <a:pPr lvl="0"/>
            <a:r>
              <a:t>Click to edit Master title style</a:t>
            </a:r>
          </a:p>
        </p:txBody>
      </p:sp>
      <p:sp>
        <p:nvSpPr>
          <p:cNvPr id="1048577" name="Text Placeholder 1026"/>
          <p:cNvSpPr>
            <a:spLocks noGrp="1"/>
          </p:cNvSpPr>
          <p:nvPr>
            <p:ph type="body" idx="1"/>
          </p:nvPr>
        </p:nvSpPr>
        <p:spPr>
          <a:xfrm>
            <a:off x="504031" y="1763924"/>
            <a:ext cx="9072563" cy="4989036"/>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48578" name="Date Placeholder 1027"/>
          <p:cNvSpPr>
            <a:spLocks noGrp="1"/>
          </p:cNvSpPr>
          <p:nvPr>
            <p:ph type="dt" sz="half" idx="2"/>
          </p:nvPr>
        </p:nvSpPr>
        <p:spPr>
          <a:xfrm>
            <a:off x="504031" y="6884204"/>
            <a:ext cx="2352146" cy="524977"/>
          </a:xfrm>
          <a:prstGeom prst="rect">
            <a:avLst/>
          </a:prstGeom>
          <a:noFill/>
          <a:ln w="9525">
            <a:noFill/>
          </a:ln>
        </p:spPr>
        <p:txBody>
          <a:bodyPr/>
          <a:lstStyle>
            <a:lvl1pPr>
              <a:defRPr sz="1545"/>
            </a:lvl1pPr>
          </a:lstStyle>
          <a:p>
            <a:pPr lvl="0"/>
            <a:endParaRPr lang="x-none"/>
          </a:p>
        </p:txBody>
      </p:sp>
      <p:sp>
        <p:nvSpPr>
          <p:cNvPr id="1048579" name="Footer Placeholder 1028"/>
          <p:cNvSpPr>
            <a:spLocks noGrp="1"/>
          </p:cNvSpPr>
          <p:nvPr>
            <p:ph type="ftr" sz="quarter" idx="3"/>
          </p:nvPr>
        </p:nvSpPr>
        <p:spPr>
          <a:xfrm>
            <a:off x="3444214" y="6884204"/>
            <a:ext cx="3192198" cy="524977"/>
          </a:xfrm>
          <a:prstGeom prst="rect">
            <a:avLst/>
          </a:prstGeom>
          <a:noFill/>
          <a:ln w="9525">
            <a:noFill/>
          </a:ln>
        </p:spPr>
        <p:txBody>
          <a:bodyPr/>
          <a:lstStyle>
            <a:lvl1pPr algn="ctr">
              <a:defRPr sz="1545"/>
            </a:lvl1pPr>
          </a:lstStyle>
          <a:p>
            <a:pPr lvl="0"/>
            <a:endParaRPr lang="x-none"/>
          </a:p>
        </p:txBody>
      </p:sp>
      <p:sp>
        <p:nvSpPr>
          <p:cNvPr id="1048580" name="Slide Number Placeholder 1029"/>
          <p:cNvSpPr>
            <a:spLocks noGrp="1"/>
          </p:cNvSpPr>
          <p:nvPr>
            <p:ph type="sldNum" sz="quarter" idx="4"/>
          </p:nvPr>
        </p:nvSpPr>
        <p:spPr>
          <a:xfrm>
            <a:off x="7224448" y="6884204"/>
            <a:ext cx="2352146" cy="524977"/>
          </a:xfrm>
          <a:prstGeom prst="rect">
            <a:avLst/>
          </a:prstGeom>
          <a:noFill/>
          <a:ln w="9525">
            <a:noFill/>
          </a:ln>
        </p:spPr>
        <p:txBody>
          <a:bodyPr/>
          <a:lstStyle>
            <a:lvl1pPr algn="r">
              <a:defRPr sz="1545"/>
            </a:lvl1pPr>
          </a:lstStyle>
          <a:p>
            <a:pPr lvl="0"/>
            <a:fld id="{67BBC9F8-46C4-4C4A-824E-22F284B45B5C}" type="slidenum">
              <a:rPr/>
              <a:pPr lvl="0"/>
              <a:t>‹#›</a:t>
            </a:fld>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sldNum="0" hdr="0" ftr="0" dt="0"/>
  <p:txStyles>
    <p:titleStyle>
      <a:lvl1pPr marL="0" lvl="0" indent="0" algn="ctr" defTabSz="1007745" eaLnBrk="1" fontAlgn="base" latinLnBrk="0" hangingPunct="1">
        <a:lnSpc>
          <a:spcPct val="100000"/>
        </a:lnSpc>
        <a:spcBef>
          <a:spcPct val="0"/>
        </a:spcBef>
        <a:spcAft>
          <a:spcPct val="0"/>
        </a:spcAft>
        <a:buNone/>
        <a:defRPr sz="4850" b="0" i="0" u="none" kern="1200" baseline="0">
          <a:solidFill>
            <a:schemeClr val="tx2"/>
          </a:solidFill>
          <a:latin typeface="+mj-lt"/>
          <a:ea typeface="+mj-ea"/>
          <a:cs typeface="+mj-cs"/>
        </a:defRPr>
      </a:lvl1pPr>
    </p:titleStyle>
    <p:bodyStyle>
      <a:lvl1pPr marL="377825" lvl="0" indent="-377825" algn="l" defTabSz="1007745" eaLnBrk="1" fontAlgn="base" latinLnBrk="0" hangingPunct="1">
        <a:lnSpc>
          <a:spcPct val="100000"/>
        </a:lnSpc>
        <a:spcBef>
          <a:spcPct val="22000"/>
        </a:spcBef>
        <a:spcAft>
          <a:spcPct val="0"/>
        </a:spcAft>
        <a:buChar char="•"/>
        <a:defRPr sz="3525" b="0" i="0" u="none" kern="1200" baseline="0">
          <a:solidFill>
            <a:schemeClr val="tx1"/>
          </a:solidFill>
          <a:latin typeface="+mn-lt"/>
          <a:ea typeface="+mn-ea"/>
          <a:cs typeface="+mn-cs"/>
        </a:defRPr>
      </a:lvl1pPr>
      <a:lvl2pPr marL="819150" lvl="1" indent="-314960" algn="l" defTabSz="1007745" eaLnBrk="1" fontAlgn="base" latinLnBrk="0" hangingPunct="1">
        <a:lnSpc>
          <a:spcPct val="100000"/>
        </a:lnSpc>
        <a:spcBef>
          <a:spcPct val="22000"/>
        </a:spcBef>
        <a:spcAft>
          <a:spcPct val="0"/>
        </a:spcAft>
        <a:buChar char="–"/>
        <a:defRPr sz="3085" b="0" i="0" u="none" kern="1200" baseline="0">
          <a:solidFill>
            <a:schemeClr val="tx1"/>
          </a:solidFill>
          <a:latin typeface="+mn-lt"/>
          <a:ea typeface="+mn-ea"/>
          <a:cs typeface="+mn-cs"/>
        </a:defRPr>
      </a:lvl2pPr>
      <a:lvl3pPr marL="1259840" lvl="2" indent="-252095" algn="l" defTabSz="1007745" eaLnBrk="1" fontAlgn="base" latinLnBrk="0" hangingPunct="1">
        <a:lnSpc>
          <a:spcPct val="100000"/>
        </a:lnSpc>
        <a:spcBef>
          <a:spcPct val="22000"/>
        </a:spcBef>
        <a:spcAft>
          <a:spcPct val="0"/>
        </a:spcAft>
        <a:buChar char="•"/>
        <a:defRPr sz="2645" b="0" i="0" u="none" kern="1200" baseline="0">
          <a:solidFill>
            <a:schemeClr val="tx1"/>
          </a:solidFill>
          <a:latin typeface="+mn-lt"/>
          <a:ea typeface="+mn-ea"/>
          <a:cs typeface="+mn-cs"/>
        </a:defRPr>
      </a:lvl3pPr>
      <a:lvl4pPr marL="1764030" lvl="3" indent="-252095" algn="l" defTabSz="1007745" eaLnBrk="1" fontAlgn="base" latinLnBrk="0" hangingPunct="1">
        <a:lnSpc>
          <a:spcPct val="100000"/>
        </a:lnSpc>
        <a:spcBef>
          <a:spcPct val="22000"/>
        </a:spcBef>
        <a:spcAft>
          <a:spcPct val="0"/>
        </a:spcAft>
        <a:buChar char="–"/>
        <a:defRPr sz="2205" b="0" i="0" u="none" kern="1200" baseline="0">
          <a:solidFill>
            <a:schemeClr val="tx1"/>
          </a:solidFill>
          <a:latin typeface="+mn-lt"/>
          <a:ea typeface="+mn-ea"/>
          <a:cs typeface="+mn-cs"/>
        </a:defRPr>
      </a:lvl4pPr>
      <a:lvl5pPr marL="2268220" lvl="4" indent="-252095" algn="l" defTabSz="1007745" eaLnBrk="1" fontAlgn="base" latinLnBrk="0" hangingPunct="1">
        <a:lnSpc>
          <a:spcPct val="100000"/>
        </a:lnSpc>
        <a:spcBef>
          <a:spcPct val="22000"/>
        </a:spcBef>
        <a:spcAft>
          <a:spcPct val="0"/>
        </a:spcAft>
        <a:buChar char="»"/>
        <a:defRPr sz="2205" b="0" i="0" u="none" kern="1200" baseline="0">
          <a:solidFill>
            <a:schemeClr val="tx1"/>
          </a:solidFill>
          <a:latin typeface="+mn-lt"/>
          <a:ea typeface="+mn-ea"/>
          <a:cs typeface="+mn-cs"/>
        </a:defRPr>
      </a:lvl5pPr>
      <a:lvl6pPr marL="2771775" lvl="5" indent="-252095" algn="l" defTabSz="1007745" eaLnBrk="1" fontAlgn="base" latinLnBrk="0" hangingPunct="1">
        <a:lnSpc>
          <a:spcPct val="100000"/>
        </a:lnSpc>
        <a:spcBef>
          <a:spcPct val="22000"/>
        </a:spcBef>
        <a:spcAft>
          <a:spcPct val="0"/>
        </a:spcAft>
        <a:buChar char="»"/>
        <a:defRPr sz="2205" b="0" i="0" u="none" kern="1200" baseline="0">
          <a:solidFill>
            <a:schemeClr val="tx1"/>
          </a:solidFill>
          <a:latin typeface="+mn-lt"/>
          <a:ea typeface="+mn-ea"/>
          <a:cs typeface="+mn-cs"/>
        </a:defRPr>
      </a:lvl6pPr>
      <a:lvl7pPr marL="3275965" lvl="6" indent="-252095" algn="l" defTabSz="1007745" eaLnBrk="1" fontAlgn="base" latinLnBrk="0" hangingPunct="1">
        <a:lnSpc>
          <a:spcPct val="100000"/>
        </a:lnSpc>
        <a:spcBef>
          <a:spcPct val="22000"/>
        </a:spcBef>
        <a:spcAft>
          <a:spcPct val="0"/>
        </a:spcAft>
        <a:buChar char="»"/>
        <a:defRPr sz="2205" b="0" i="0" u="none" kern="1200" baseline="0">
          <a:solidFill>
            <a:schemeClr val="tx1"/>
          </a:solidFill>
          <a:latin typeface="+mn-lt"/>
          <a:ea typeface="+mn-ea"/>
          <a:cs typeface="+mn-cs"/>
        </a:defRPr>
      </a:lvl7pPr>
      <a:lvl8pPr marL="3780155" lvl="7" indent="-252095" algn="l" defTabSz="1007745" eaLnBrk="1" fontAlgn="base" latinLnBrk="0" hangingPunct="1">
        <a:lnSpc>
          <a:spcPct val="100000"/>
        </a:lnSpc>
        <a:spcBef>
          <a:spcPct val="22000"/>
        </a:spcBef>
        <a:spcAft>
          <a:spcPct val="0"/>
        </a:spcAft>
        <a:buChar char="»"/>
        <a:defRPr sz="2205" b="0" i="0" u="none" kern="1200" baseline="0">
          <a:solidFill>
            <a:schemeClr val="tx1"/>
          </a:solidFill>
          <a:latin typeface="+mn-lt"/>
          <a:ea typeface="+mn-ea"/>
          <a:cs typeface="+mn-cs"/>
        </a:defRPr>
      </a:lvl8pPr>
      <a:lvl9pPr marL="4283710" lvl="8" indent="-252095" algn="l" defTabSz="1007745" eaLnBrk="1" fontAlgn="base" latinLnBrk="0" hangingPunct="1">
        <a:lnSpc>
          <a:spcPct val="100000"/>
        </a:lnSpc>
        <a:spcBef>
          <a:spcPct val="22000"/>
        </a:spcBef>
        <a:spcAft>
          <a:spcPct val="0"/>
        </a:spcAft>
        <a:buChar char="»"/>
        <a:defRPr sz="2205" b="0" i="0" u="none" kern="1200" baseline="0">
          <a:solidFill>
            <a:schemeClr val="tx1"/>
          </a:solidFill>
          <a:latin typeface="+mn-lt"/>
          <a:ea typeface="+mn-ea"/>
          <a:cs typeface="+mn-cs"/>
        </a:defRPr>
      </a:lvl9pPr>
    </p:bodyStyle>
    <p:otherStyle>
      <a:lvl1pPr marL="0" lvl="0" indent="0" algn="l" defTabSz="1007745" eaLnBrk="1" fontAlgn="base" latinLnBrk="0" hangingPunct="1">
        <a:lnSpc>
          <a:spcPct val="100000"/>
        </a:lnSpc>
        <a:spcBef>
          <a:spcPct val="0"/>
        </a:spcBef>
        <a:spcAft>
          <a:spcPct val="0"/>
        </a:spcAft>
        <a:buFont typeface="Arial" panose="020B0604020202020204" pitchFamily="34" charset="0"/>
        <a:buNone/>
        <a:defRPr sz="1985" b="0" i="0" u="none" kern="1200" baseline="0">
          <a:solidFill>
            <a:schemeClr val="tx1"/>
          </a:solidFill>
          <a:latin typeface="+mn-lt"/>
          <a:ea typeface="+mn-ea"/>
          <a:cs typeface="+mn-cs"/>
        </a:defRPr>
      </a:lvl1pPr>
      <a:lvl2pPr marL="504190" lvl="1" indent="0" algn="l" defTabSz="1007745"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2pPr>
      <a:lvl3pPr marL="1007745" lvl="2" indent="0" algn="l" defTabSz="1007745"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3pPr>
      <a:lvl4pPr marL="1511935" lvl="3" indent="0" algn="l" defTabSz="1007745"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4pPr>
      <a:lvl5pPr marL="2016125" lvl="4" indent="0" algn="l" defTabSz="1007745"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5pPr>
      <a:lvl6pPr marL="2519680" lvl="5" indent="0" algn="l" defTabSz="1007745"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6pPr>
      <a:lvl7pPr marL="3023870" lvl="6" indent="0" algn="l" defTabSz="1007745"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7pPr>
      <a:lvl8pPr marL="3528060" lvl="7" indent="0" algn="l" defTabSz="1007745"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8pPr>
      <a:lvl9pPr marL="4031615" lvl="8" indent="0" algn="l" defTabSz="1007745"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2.png"/><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215776" y="251445"/>
            <a:ext cx="9649071" cy="792088"/>
          </a:xfrm>
        </p:spPr>
        <p:txBody>
          <a:bodyPr>
            <a:scene3d>
              <a:camera prst="orthographicFront"/>
              <a:lightRig rig="threePt" dir="t"/>
            </a:scene3d>
          </a:bodyPr>
          <a:lstStyle/>
          <a:p>
            <a:r>
              <a:rPr lang="en-IN" altLang="en-US" dirty="0">
                <a:ln>
                  <a:solidFill>
                    <a:schemeClr val="accent5">
                      <a:lumMod val="50000"/>
                    </a:schemeClr>
                  </a:solidFill>
                </a:ln>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rPr>
              <a:t>TRACTS OF SPINAL CORD</a:t>
            </a:r>
          </a:p>
        </p:txBody>
      </p:sp>
      <p:sp>
        <p:nvSpPr>
          <p:cNvPr id="1048587" name="TextBox 1048772"/>
          <p:cNvSpPr txBox="1"/>
          <p:nvPr/>
        </p:nvSpPr>
        <p:spPr>
          <a:xfrm>
            <a:off x="1727944" y="5823285"/>
            <a:ext cx="8655428" cy="523220"/>
          </a:xfrm>
          <a:prstGeom prst="rect">
            <a:avLst/>
          </a:prstGeom>
          <a:ln w="12700"/>
        </p:spPr>
        <p:txBody>
          <a:bodyPr wrap="square" rtlCol="0">
            <a:spAutoFit/>
          </a:bodyPr>
          <a:lstStyle/>
          <a:p>
            <a:pPr algn="ctr"/>
            <a:endParaRPr lang="en-GB" sz="2800" b="0" dirty="0">
              <a:solidFill>
                <a:srgbClr val="3399FF"/>
              </a:solidFill>
            </a:endParaRPr>
          </a:p>
        </p:txBody>
      </p:sp>
      <p:sp>
        <p:nvSpPr>
          <p:cNvPr id="6" name="Rectangle 5"/>
          <p:cNvSpPr/>
          <p:nvPr/>
        </p:nvSpPr>
        <p:spPr>
          <a:xfrm>
            <a:off x="1727944" y="5436021"/>
            <a:ext cx="6912768" cy="1368152"/>
          </a:xfrm>
          <a:prstGeom prst="rect">
            <a:avLst/>
          </a:prstGeom>
        </p:spPr>
        <p:txBody>
          <a:bodyPr wrap="none" anchor="t" anchorCtr="0">
            <a:noAutofit/>
          </a:bodyPr>
          <a:lstStyle/>
          <a:p>
            <a:r>
              <a:rPr lang="en-IN" dirty="0" smtClean="0">
                <a:solidFill>
                  <a:srgbClr val="C00000"/>
                </a:solidFill>
                <a:latin typeface="Copperplate Gothic Light" panose="020E0507020206020404" pitchFamily="34" charset="0"/>
              </a:rPr>
              <a:t>                                     </a:t>
            </a:r>
            <a:r>
              <a:rPr lang="en-IN" dirty="0" smtClean="0">
                <a:solidFill>
                  <a:srgbClr val="C00000"/>
                </a:solidFill>
                <a:latin typeface="Copperplate Gothic Light" panose="020E0507020206020404" pitchFamily="34" charset="0"/>
              </a:rPr>
              <a:t>     </a:t>
            </a:r>
            <a:r>
              <a:rPr lang="en-IN" dirty="0" smtClean="0">
                <a:solidFill>
                  <a:srgbClr val="C00000"/>
                </a:solidFill>
                <a:latin typeface="Copperplate Gothic Light" panose="020E0507020206020404" pitchFamily="34" charset="0"/>
              </a:rPr>
              <a:t>Prepared </a:t>
            </a:r>
            <a:r>
              <a:rPr lang="en-IN" dirty="0">
                <a:solidFill>
                  <a:srgbClr val="C00000"/>
                </a:solidFill>
                <a:latin typeface="Copperplate Gothic Light" panose="020E0507020206020404" pitchFamily="34" charset="0"/>
              </a:rPr>
              <a:t>by </a:t>
            </a:r>
          </a:p>
          <a:p>
            <a:r>
              <a:rPr lang="en-IN" dirty="0">
                <a:solidFill>
                  <a:srgbClr val="C00000"/>
                </a:solidFill>
                <a:latin typeface="Copperplate Gothic Light" panose="020E0507020206020404" pitchFamily="34" charset="0"/>
              </a:rPr>
              <a:t> </a:t>
            </a:r>
            <a:r>
              <a:rPr lang="en-IN" dirty="0" smtClean="0">
                <a:solidFill>
                  <a:srgbClr val="C00000"/>
                </a:solidFill>
                <a:latin typeface="Copperplate Gothic Light" panose="020E0507020206020404" pitchFamily="34" charset="0"/>
              </a:rPr>
              <a:t>                       </a:t>
            </a:r>
            <a:r>
              <a:rPr lang="en-IN" dirty="0" err="1" smtClean="0">
                <a:solidFill>
                  <a:srgbClr val="C00000"/>
                </a:solidFill>
                <a:latin typeface="Copperplate Gothic Light" panose="020E0507020206020404" pitchFamily="34" charset="0"/>
              </a:rPr>
              <a:t>Dr</a:t>
            </a:r>
            <a:r>
              <a:rPr lang="en-IN" dirty="0" err="1">
                <a:solidFill>
                  <a:srgbClr val="C00000"/>
                </a:solidFill>
                <a:latin typeface="Copperplate Gothic Light" panose="020E0507020206020404" pitchFamily="34" charset="0"/>
              </a:rPr>
              <a:t>.</a:t>
            </a:r>
            <a:r>
              <a:rPr lang="en-IN" dirty="0">
                <a:solidFill>
                  <a:srgbClr val="C00000"/>
                </a:solidFill>
                <a:latin typeface="Copperplate Gothic Light" panose="020E0507020206020404" pitchFamily="34" charset="0"/>
              </a:rPr>
              <a:t> </a:t>
            </a:r>
            <a:r>
              <a:rPr lang="en-IN" b="1" dirty="0">
                <a:solidFill>
                  <a:srgbClr val="C00000"/>
                </a:solidFill>
                <a:latin typeface="Copperplate Gothic Light" panose="020E0507020206020404" pitchFamily="34" charset="0"/>
              </a:rPr>
              <a:t>MINI S.K  </a:t>
            </a:r>
            <a:r>
              <a:rPr lang="en-IN" dirty="0">
                <a:solidFill>
                  <a:srgbClr val="C00000"/>
                </a:solidFill>
                <a:latin typeface="Copperplate Gothic Light" panose="020E0507020206020404" pitchFamily="34" charset="0"/>
              </a:rPr>
              <a:t>BHMS, MD (</a:t>
            </a:r>
            <a:r>
              <a:rPr lang="en-IN" dirty="0" err="1">
                <a:solidFill>
                  <a:srgbClr val="C00000"/>
                </a:solidFill>
                <a:latin typeface="Copperplate Gothic Light" panose="020E0507020206020404" pitchFamily="34" charset="0"/>
              </a:rPr>
              <a:t>Hom</a:t>
            </a:r>
            <a:r>
              <a:rPr lang="en-IN" dirty="0">
                <a:solidFill>
                  <a:srgbClr val="C00000"/>
                </a:solidFill>
                <a:latin typeface="Copperplate Gothic Light" panose="020E0507020206020404" pitchFamily="34" charset="0"/>
              </a:rPr>
              <a:t>)</a:t>
            </a:r>
          </a:p>
          <a:p>
            <a:r>
              <a:rPr lang="en-IN" dirty="0">
                <a:solidFill>
                  <a:srgbClr val="C00000"/>
                </a:solidFill>
                <a:latin typeface="Copperplate Gothic Light" panose="020E0507020206020404" pitchFamily="34" charset="0"/>
              </a:rPr>
              <a:t> </a:t>
            </a:r>
            <a:r>
              <a:rPr lang="en-IN" dirty="0" smtClean="0">
                <a:solidFill>
                  <a:srgbClr val="C00000"/>
                </a:solidFill>
                <a:latin typeface="Copperplate Gothic Light" panose="020E0507020206020404" pitchFamily="34" charset="0"/>
              </a:rPr>
              <a:t>                                </a:t>
            </a:r>
            <a:r>
              <a:rPr lang="en-IN" dirty="0" smtClean="0">
                <a:solidFill>
                  <a:srgbClr val="C00000"/>
                </a:solidFill>
                <a:latin typeface="Copperplate Gothic Light" panose="020E0507020206020404" pitchFamily="34" charset="0"/>
              </a:rPr>
              <a:t>Professor &amp; HOD ,</a:t>
            </a:r>
          </a:p>
          <a:p>
            <a:r>
              <a:rPr lang="en-IN" dirty="0" smtClean="0">
                <a:solidFill>
                  <a:srgbClr val="C00000"/>
                </a:solidFill>
                <a:latin typeface="Copperplate Gothic Light" panose="020E0507020206020404" pitchFamily="34" charset="0"/>
              </a:rPr>
              <a:t>          Dept</a:t>
            </a:r>
            <a:r>
              <a:rPr lang="en-IN" dirty="0">
                <a:solidFill>
                  <a:srgbClr val="C00000"/>
                </a:solidFill>
                <a:latin typeface="Copperplate Gothic Light" panose="020E0507020206020404" pitchFamily="34" charset="0"/>
              </a:rPr>
              <a:t>. of PHYSIOLOGY and BIOCHEMISTRY) </a:t>
            </a:r>
            <a:r>
              <a:rPr lang="en-IN" dirty="0" smtClean="0">
                <a:solidFill>
                  <a:srgbClr val="C00000"/>
                </a:solidFill>
                <a:latin typeface="Copperplate Gothic Light" panose="020E0507020206020404" pitchFamily="34" charset="0"/>
              </a:rPr>
              <a:t>            </a:t>
            </a:r>
            <a:endParaRPr lang="en-IN" dirty="0">
              <a:solidFill>
                <a:srgbClr val="C00000"/>
              </a:solidFill>
              <a:latin typeface="Copperplate Gothic Light" panose="020E05070202060204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331564"/>
            <a:ext cx="8280921" cy="4104457"/>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2097160"/>
          <p:cNvPicPr>
            <a:picLocks/>
          </p:cNvPicPr>
          <p:nvPr/>
        </p:nvPicPr>
        <p:blipFill>
          <a:blip r:embed="rId3"/>
          <a:srcRect l="827" r="827"/>
          <a:stretch>
            <a:fillRect/>
          </a:stretch>
        </p:blipFill>
        <p:spPr>
          <a:xfrm>
            <a:off x="-540232" y="-242744"/>
            <a:ext cx="10684703" cy="8125686"/>
          </a:xfrm>
          <a:prstGeom prst="rect">
            <a:avLst/>
          </a:prstGeom>
        </p:spPr>
      </p:pic>
      <p:sp>
        <p:nvSpPr>
          <p:cNvPr id="1048619"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ts val="1800"/>
              </a:lnSpc>
              <a:buNone/>
            </a:pPr>
            <a:r>
              <a:rPr lang="en-US">
                <a:solidFill>
                  <a:srgbClr val="000000"/>
                </a:solidFill>
              </a:rPr>
              <a:t>DESCENDING TRACT</a:t>
            </a:r>
          </a:p>
        </p:txBody>
      </p:sp>
      <p:sp>
        <p:nvSpPr>
          <p:cNvPr id="1048620" name="Subtitle 2"/>
          <p:cNvSpPr txBox="1">
            <a:spLocks noGrp="1"/>
          </p:cNvSpPr>
          <p:nvPr>
            <p:ph type="subTitle" idx="4294967295"/>
          </p:nvPr>
        </p:nvSpPr>
        <p:spPr>
          <a:xfrm>
            <a:off x="1748029" y="2129717"/>
            <a:ext cx="7827609" cy="4349497"/>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just">
              <a:buNone/>
            </a:pPr>
            <a:r>
              <a:rPr lang="x-none" sz="2400" dirty="0">
                <a:solidFill>
                  <a:srgbClr val="000000"/>
                </a:solidFill>
              </a:rPr>
              <a:t>Pyramidal</a:t>
            </a:r>
            <a:r>
              <a:rPr lang="x-none" sz="2200" dirty="0">
                <a:solidFill>
                  <a:srgbClr val="000000"/>
                </a:solidFill>
              </a:rPr>
              <a:t> or corticospinal tract descends from cerebral cortex to spinal cord. It has two parts</a:t>
            </a:r>
          </a:p>
          <a:p>
            <a:pPr marL="0" lvl="3" indent="0" algn="just" rtl="0" hangingPunct="0"/>
            <a:r>
              <a:rPr lang="x-none" sz="2200" dirty="0">
                <a:solidFill>
                  <a:srgbClr val="000000"/>
                </a:solidFill>
              </a:rPr>
              <a:t>  The lateral corticospinal tract, which lies in lateral funiculus.</a:t>
            </a:r>
          </a:p>
          <a:p>
            <a:pPr marL="0" lvl="3" indent="0" algn="just" rtl="0" hangingPunct="0"/>
            <a:r>
              <a:rPr lang="x-none" sz="2200" dirty="0">
                <a:solidFill>
                  <a:srgbClr val="000000"/>
                </a:solidFill>
              </a:rPr>
              <a:t>  The anterior corticospinal tract, which lies in anterior funiculus.</a:t>
            </a:r>
          </a:p>
          <a:p>
            <a:pPr marL="0" lvl="0" indent="0" algn="just">
              <a:buNone/>
            </a:pPr>
            <a:r>
              <a:rPr lang="x-none" sz="2400" dirty="0">
                <a:solidFill>
                  <a:srgbClr val="000000"/>
                </a:solidFill>
              </a:rPr>
              <a:t>Extra pyramidal tract</a:t>
            </a:r>
          </a:p>
          <a:p>
            <a:pPr marL="0" lvl="3" indent="0" algn="just" rtl="0" hangingPunct="0"/>
            <a:r>
              <a:rPr lang="x-none" sz="2200" dirty="0">
                <a:solidFill>
                  <a:srgbClr val="000000"/>
                </a:solidFill>
              </a:rPr>
              <a:t>Rubrospinal tract	</a:t>
            </a:r>
          </a:p>
          <a:p>
            <a:pPr marL="0" lvl="3" indent="0" algn="just" rtl="0" hangingPunct="0"/>
            <a:r>
              <a:rPr lang="x-none" sz="2200" dirty="0">
                <a:solidFill>
                  <a:srgbClr val="000000"/>
                </a:solidFill>
              </a:rPr>
              <a:t>medial and lateral reticulospinal tract</a:t>
            </a:r>
          </a:p>
          <a:p>
            <a:pPr marL="0" lvl="3" indent="0" algn="just" rtl="0" hangingPunct="0"/>
            <a:r>
              <a:rPr lang="x-none" sz="2200" dirty="0">
                <a:solidFill>
                  <a:srgbClr val="000000"/>
                </a:solidFill>
              </a:rPr>
              <a:t>Olivospinal tract</a:t>
            </a:r>
          </a:p>
          <a:p>
            <a:pPr marL="0" lvl="3" indent="0" algn="just" rtl="0" hangingPunct="0"/>
            <a:r>
              <a:rPr lang="x-none" sz="2200" dirty="0">
                <a:solidFill>
                  <a:srgbClr val="000000"/>
                </a:solidFill>
              </a:rPr>
              <a:t>Vsetibulospinal tract</a:t>
            </a:r>
          </a:p>
          <a:p>
            <a:pPr marL="0" lvl="3" indent="0" algn="just" rtl="0" hangingPunct="0"/>
            <a:r>
              <a:rPr lang="x-none" sz="2200" dirty="0">
                <a:solidFill>
                  <a:srgbClr val="000000"/>
                </a:solidFill>
              </a:rPr>
              <a:t>Tectospinal tract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097162"/>
          <p:cNvPicPr>
            <a:picLocks/>
          </p:cNvPicPr>
          <p:nvPr/>
        </p:nvPicPr>
        <p:blipFill>
          <a:blip r:embed="rId3"/>
          <a:stretch>
            <a:fillRect/>
          </a:stretch>
        </p:blipFill>
        <p:spPr>
          <a:xfrm>
            <a:off x="0" y="-432533"/>
            <a:ext cx="10301932" cy="7982651"/>
          </a:xfrm>
          <a:prstGeom prst="rect">
            <a:avLst/>
          </a:prstGeom>
        </p:spPr>
      </p:pic>
      <p:sp>
        <p:nvSpPr>
          <p:cNvPr id="1048624" name="Subtitle 2"/>
          <p:cNvSpPr txBox="1">
            <a:spLocks noGrp="1"/>
          </p:cNvSpPr>
          <p:nvPr>
            <p:ph type="subTitle" idx="4294967295"/>
          </p:nvPr>
        </p:nvSpPr>
        <p:spPr>
          <a:xfrm>
            <a:off x="529560" y="1501560"/>
            <a:ext cx="9071640" cy="4899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x-none" sz="4400" dirty="0">
                <a:latin typeface="Arial" panose="020B0604020202020204" pitchFamily="18"/>
              </a:rPr>
              <a:t>ANTERIOR SPINOTHALAMIC TRACT</a:t>
            </a:r>
          </a:p>
          <a:p>
            <a:pPr marL="0" lvl="0" indent="0" algn="just">
              <a:buNone/>
            </a:pPr>
            <a:r>
              <a:rPr lang="x-none" sz="2200" dirty="0">
                <a:solidFill>
                  <a:srgbClr val="00000A"/>
                </a:solidFill>
                <a:latin typeface="Arial" panose="020B0604020202020204" pitchFamily="18"/>
              </a:rPr>
              <a:t>     </a:t>
            </a:r>
            <a:r>
              <a:rPr lang="en-US" sz="2200" dirty="0">
                <a:solidFill>
                  <a:srgbClr val="00000A"/>
                </a:solidFill>
                <a:latin typeface="Arial" panose="020B0604020202020204" pitchFamily="18"/>
              </a:rPr>
              <a:t>Anterior </a:t>
            </a:r>
            <a:r>
              <a:rPr lang="en-US" sz="2200" dirty="0" err="1">
                <a:solidFill>
                  <a:srgbClr val="00000A"/>
                </a:solidFill>
                <a:latin typeface="Arial" panose="020B0604020202020204" pitchFamily="18"/>
              </a:rPr>
              <a:t>spinothalamic</a:t>
            </a:r>
            <a:r>
              <a:rPr lang="en-US" sz="2200" dirty="0">
                <a:solidFill>
                  <a:srgbClr val="00000A"/>
                </a:solidFill>
                <a:latin typeface="Arial" panose="020B0604020202020204" pitchFamily="18"/>
              </a:rPr>
              <a:t> tract is formed by the </a:t>
            </a:r>
            <a:r>
              <a:rPr lang="en-US" sz="2200" dirty="0" err="1">
                <a:solidFill>
                  <a:srgbClr val="00000A"/>
                </a:solidFill>
                <a:latin typeface="Arial" panose="020B0604020202020204" pitchFamily="18"/>
              </a:rPr>
              <a:t>fibres</a:t>
            </a:r>
            <a:r>
              <a:rPr lang="en-US" sz="2200" dirty="0">
                <a:solidFill>
                  <a:srgbClr val="00000A"/>
                </a:solidFill>
                <a:latin typeface="Arial" panose="020B0604020202020204" pitchFamily="18"/>
              </a:rPr>
              <a:t> of second order neurons of the pathway for crude touch sensation. Anterior </a:t>
            </a:r>
            <a:r>
              <a:rPr lang="en-US" sz="2200" dirty="0" err="1">
                <a:solidFill>
                  <a:srgbClr val="00000A"/>
                </a:solidFill>
                <a:latin typeface="Arial" panose="020B0604020202020204" pitchFamily="18"/>
              </a:rPr>
              <a:t>spinothalamic</a:t>
            </a:r>
            <a:r>
              <a:rPr lang="en-US" sz="2200" dirty="0">
                <a:solidFill>
                  <a:srgbClr val="00000A"/>
                </a:solidFill>
                <a:latin typeface="Arial" panose="020B0604020202020204" pitchFamily="18"/>
              </a:rPr>
              <a:t> tract is situated in the anterior </a:t>
            </a:r>
            <a:r>
              <a:rPr lang="en-US" sz="2200" dirty="0" err="1">
                <a:solidFill>
                  <a:srgbClr val="00000A"/>
                </a:solidFill>
                <a:latin typeface="Arial" panose="020B0604020202020204" pitchFamily="18"/>
              </a:rPr>
              <a:t>funiculus</a:t>
            </a:r>
            <a:r>
              <a:rPr lang="en-US" sz="2200" dirty="0">
                <a:solidFill>
                  <a:srgbClr val="00000A"/>
                </a:solidFill>
                <a:latin typeface="Arial" panose="020B0604020202020204" pitchFamily="18"/>
              </a:rPr>
              <a:t> near the periphery</a:t>
            </a:r>
            <a:r>
              <a:rPr lang="en-US" sz="2200" dirty="0" smtClean="0">
                <a:solidFill>
                  <a:srgbClr val="00000A"/>
                </a:solidFill>
                <a:latin typeface="Arial" panose="020B0604020202020204" pitchFamily="18"/>
              </a:rPr>
              <a:t>.</a:t>
            </a:r>
            <a:endParaRPr lang="en-US" sz="2200" dirty="0">
              <a:solidFill>
                <a:srgbClr val="00000A"/>
              </a:solidFill>
              <a:latin typeface="Arial" panose="020B0604020202020204" pitchFamily="18"/>
            </a:endParaRPr>
          </a:p>
          <a:p>
            <a:pPr marL="0" lvl="0" indent="0" algn="just">
              <a:buNone/>
            </a:pPr>
            <a:r>
              <a:rPr lang="en-US" sz="2200" dirty="0">
                <a:solidFill>
                  <a:srgbClr val="00000A"/>
                </a:solidFill>
                <a:latin typeface="Arial" panose="020B0604020202020204" pitchFamily="18"/>
              </a:rPr>
              <a:t>ORIGIN</a:t>
            </a:r>
          </a:p>
          <a:p>
            <a:pPr marL="0" lvl="2" indent="0" algn="just" rtl="0" hangingPunct="0"/>
            <a:r>
              <a:rPr lang="en-US" sz="2200" dirty="0" err="1">
                <a:solidFill>
                  <a:srgbClr val="00000A"/>
                </a:solidFill>
                <a:latin typeface="Arial" panose="020B0604020202020204" pitchFamily="18"/>
              </a:rPr>
              <a:t>Fibres</a:t>
            </a:r>
            <a:r>
              <a:rPr lang="en-US" sz="2200" dirty="0">
                <a:solidFill>
                  <a:srgbClr val="00000A"/>
                </a:solidFill>
                <a:latin typeface="Arial" panose="020B0604020202020204" pitchFamily="18"/>
              </a:rPr>
              <a:t> of anterior </a:t>
            </a:r>
            <a:r>
              <a:rPr lang="en-US" sz="2200" dirty="0" err="1">
                <a:solidFill>
                  <a:srgbClr val="00000A"/>
                </a:solidFill>
                <a:latin typeface="Arial" panose="020B0604020202020204" pitchFamily="18"/>
              </a:rPr>
              <a:t>spinothalamic</a:t>
            </a:r>
            <a:r>
              <a:rPr lang="en-US" sz="2200" dirty="0">
                <a:solidFill>
                  <a:srgbClr val="00000A"/>
                </a:solidFill>
                <a:latin typeface="Arial" panose="020B0604020202020204" pitchFamily="18"/>
              </a:rPr>
              <a:t> tract arise from the neurons of chief sensory nucleus of posterior grey </a:t>
            </a:r>
            <a:r>
              <a:rPr lang="en-US" sz="2200" dirty="0" err="1">
                <a:solidFill>
                  <a:srgbClr val="00000A"/>
                </a:solidFill>
                <a:latin typeface="Arial" panose="020B0604020202020204" pitchFamily="18"/>
              </a:rPr>
              <a:t>horn,which</a:t>
            </a:r>
            <a:r>
              <a:rPr lang="en-US" sz="2200" dirty="0">
                <a:solidFill>
                  <a:srgbClr val="00000A"/>
                </a:solidFill>
                <a:latin typeface="Arial" panose="020B0604020202020204" pitchFamily="18"/>
              </a:rPr>
              <a:t> form the second order neurons of the crude touch pathway.</a:t>
            </a:r>
          </a:p>
          <a:p>
            <a:pPr marL="0" lvl="2" indent="0" algn="just" rtl="0" hangingPunct="0"/>
            <a:r>
              <a:rPr lang="en-US" sz="2200" dirty="0">
                <a:solidFill>
                  <a:srgbClr val="00000A"/>
                </a:solidFill>
                <a:latin typeface="Arial" panose="020B0604020202020204" pitchFamily="18"/>
              </a:rPr>
              <a:t>The first order neurons are situated in the posterior nerve </a:t>
            </a:r>
            <a:r>
              <a:rPr lang="en-US" sz="2200" dirty="0" smtClean="0">
                <a:solidFill>
                  <a:srgbClr val="00000A"/>
                </a:solidFill>
                <a:latin typeface="Arial" panose="020B0604020202020204" pitchFamily="18"/>
              </a:rPr>
              <a:t>root </a:t>
            </a:r>
            <a:r>
              <a:rPr lang="en-US" sz="2200" dirty="0" err="1" smtClean="0">
                <a:solidFill>
                  <a:srgbClr val="00000A"/>
                </a:solidFill>
                <a:latin typeface="Arial" panose="020B0604020202020204" pitchFamily="18"/>
              </a:rPr>
              <a:t>ganglia.these</a:t>
            </a:r>
            <a:r>
              <a:rPr lang="en-US" sz="2200" dirty="0" smtClean="0">
                <a:solidFill>
                  <a:srgbClr val="00000A"/>
                </a:solidFill>
                <a:latin typeface="Arial" panose="020B0604020202020204" pitchFamily="18"/>
              </a:rPr>
              <a:t> </a:t>
            </a:r>
            <a:r>
              <a:rPr lang="en-US" sz="2200" dirty="0">
                <a:solidFill>
                  <a:srgbClr val="00000A"/>
                </a:solidFill>
                <a:latin typeface="Arial" panose="020B0604020202020204" pitchFamily="18"/>
              </a:rPr>
              <a:t>neurons receive the impulses of crude touch sensation from the pressure receptors.</a:t>
            </a:r>
          </a:p>
          <a:p>
            <a:pPr marL="0" lvl="2" indent="0" algn="just" rtl="0" hangingPunct="0"/>
            <a:r>
              <a:rPr lang="en-US" sz="2200" dirty="0">
                <a:solidFill>
                  <a:srgbClr val="00000A"/>
                </a:solidFill>
                <a:latin typeface="Arial" panose="020B0604020202020204" pitchFamily="18"/>
              </a:rPr>
              <a:t>Axons of first order neuron reach the chief sensory nucleus through posterior nerve root.</a:t>
            </a:r>
          </a:p>
          <a:p>
            <a:pPr marL="0" lvl="0" indent="0" algn="l">
              <a:buNone/>
            </a:pPr>
            <a:endParaRPr lang="en-US" sz="2200" dirty="0">
              <a:solidFill>
                <a:srgbClr val="00000A"/>
              </a:solidFill>
              <a:latin typeface="Arial" panose="020B0604020202020204" pitchFamily="18"/>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097163"/>
          <p:cNvPicPr>
            <a:picLocks/>
          </p:cNvPicPr>
          <p:nvPr/>
        </p:nvPicPr>
        <p:blipFill>
          <a:blip r:embed="rId3"/>
          <a:srcRect l="994" r="994"/>
          <a:stretch>
            <a:fillRect/>
          </a:stretch>
        </p:blipFill>
        <p:spPr>
          <a:xfrm>
            <a:off x="0" y="0"/>
            <a:ext cx="10412176" cy="7941257"/>
          </a:xfrm>
          <a:prstGeom prst="rect">
            <a:avLst/>
          </a:prstGeom>
        </p:spPr>
      </p:pic>
      <p:sp>
        <p:nvSpPr>
          <p:cNvPr id="1048631" name="Title 1"/>
          <p:cNvSpPr>
            <a:spLocks noGrp="1"/>
          </p:cNvSpPr>
          <p:nvPr>
            <p:ph type="title"/>
          </p:nvPr>
        </p:nvSpPr>
        <p:spPr>
          <a:xfrm>
            <a:off x="504031" y="302738"/>
            <a:ext cx="9072563" cy="1139674"/>
          </a:xfrm>
        </p:spPr>
        <p:txBody>
          <a:bodyPr/>
          <a:lstStyle/>
          <a:p>
            <a:pPr indent="0">
              <a:buNone/>
            </a:pPr>
            <a:r>
              <a:rPr lang="en-IN" altLang="en-US" sz="2200"/>
              <a:t>ANTERIOR SPINOTHALAMIC TRACT</a:t>
            </a:r>
          </a:p>
        </p:txBody>
      </p:sp>
      <p:graphicFrame>
        <p:nvGraphicFramePr>
          <p:cNvPr id="4194304" name="rectole0000000001"/>
          <p:cNvGraphicFramePr>
            <a:graphicFrameLocks/>
          </p:cNvGraphicFramePr>
          <p:nvPr/>
        </p:nvGraphicFramePr>
        <p:xfrm>
          <a:off x="2368550" y="1682750"/>
          <a:ext cx="5603240" cy="5826125"/>
        </p:xfrm>
        <a:graphic>
          <a:graphicData uri="http://schemas.openxmlformats.org/presentationml/2006/ole">
            <mc:AlternateContent xmlns:mc="http://schemas.openxmlformats.org/markup-compatibility/2006">
              <mc:Choice xmlns:v="urn:schemas-microsoft-com:vml" Requires="v">
                <p:oleObj spid="_x0000_s3092" r:id="rId4" imgW="6848475" imgH="8296275" progId="StaticMetafile">
                  <p:embed/>
                </p:oleObj>
              </mc:Choice>
              <mc:Fallback>
                <p:oleObj r:id="rId4" imgW="6848475" imgH="8296275" progId="StaticMetafile">
                  <p:embed/>
                  <p:pic>
                    <p:nvPicPr>
                      <p:cNvPr id="0" name="Picture 4" descr="image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50" y="1682750"/>
                        <a:ext cx="560324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2097247"/>
          <p:cNvPicPr>
            <a:picLocks/>
          </p:cNvPicPr>
          <p:nvPr/>
        </p:nvPicPr>
        <p:blipFill>
          <a:blip r:embed="rId3"/>
          <a:stretch>
            <a:fillRect/>
          </a:stretch>
        </p:blipFill>
        <p:spPr>
          <a:xfrm>
            <a:off x="0" y="0"/>
            <a:ext cx="10089740" cy="7657269"/>
          </a:xfrm>
          <a:prstGeom prst="rect">
            <a:avLst/>
          </a:prstGeom>
        </p:spPr>
      </p:pic>
      <p:sp>
        <p:nvSpPr>
          <p:cNvPr id="1048632" name="Subtitle 1"/>
          <p:cNvSpPr txBox="1">
            <a:spLocks noGrp="1"/>
          </p:cNvSpPr>
          <p:nvPr>
            <p:ph type="subTitle" idx="4294967295"/>
          </p:nvPr>
        </p:nvSpPr>
        <p:spPr>
          <a:xfrm>
            <a:off x="2167218" y="901678"/>
            <a:ext cx="7555924" cy="6213242"/>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US" sz="2200" b="0" dirty="0">
                <a:solidFill>
                  <a:srgbClr val="000000"/>
                </a:solidFill>
              </a:rPr>
              <a:t>COURSE</a:t>
            </a:r>
          </a:p>
          <a:p>
            <a:pPr marL="0" lvl="0" indent="0" algn="just">
              <a:buNone/>
            </a:pPr>
            <a:r>
              <a:rPr lang="en-US" sz="2200" b="0" dirty="0">
                <a:solidFill>
                  <a:srgbClr val="000000"/>
                </a:solidFill>
              </a:rPr>
              <a:t>	The axons of second order neuron cross obliquely in the anterior white commissure and thus ascend in the anterior or </a:t>
            </a:r>
            <a:r>
              <a:rPr lang="en-US" sz="2200" b="0" dirty="0" err="1">
                <a:solidFill>
                  <a:srgbClr val="000000"/>
                </a:solidFill>
              </a:rPr>
              <a:t>antrolateral</a:t>
            </a:r>
            <a:r>
              <a:rPr lang="en-US" sz="2200" b="0" dirty="0">
                <a:solidFill>
                  <a:srgbClr val="000000"/>
                </a:solidFill>
              </a:rPr>
              <a:t> column of opposite side as anterior </a:t>
            </a:r>
            <a:r>
              <a:rPr lang="en-US" sz="2200" b="0" dirty="0" err="1">
                <a:solidFill>
                  <a:srgbClr val="000000"/>
                </a:solidFill>
              </a:rPr>
              <a:t>spinothalamic</a:t>
            </a:r>
            <a:r>
              <a:rPr lang="en-US" sz="2200" b="0" dirty="0">
                <a:solidFill>
                  <a:srgbClr val="000000"/>
                </a:solidFill>
              </a:rPr>
              <a:t> tract.</a:t>
            </a:r>
          </a:p>
          <a:p>
            <a:pPr marL="0" lvl="0" indent="0" algn="just">
              <a:buNone/>
            </a:pPr>
            <a:endParaRPr lang="en-US" sz="2200" b="0" dirty="0">
              <a:solidFill>
                <a:srgbClr val="000000"/>
              </a:solidFill>
            </a:endParaRPr>
          </a:p>
          <a:p>
            <a:pPr marL="0" lvl="0" indent="0" algn="l">
              <a:buNone/>
            </a:pPr>
            <a:r>
              <a:rPr lang="en-US" sz="2200" b="0" dirty="0">
                <a:solidFill>
                  <a:srgbClr val="000000"/>
                </a:solidFill>
              </a:rPr>
              <a:t>TERMINATION</a:t>
            </a:r>
          </a:p>
          <a:p>
            <a:pPr marL="0" lvl="2" indent="0" algn="just" rtl="0" hangingPunct="0"/>
            <a:r>
              <a:rPr lang="en-US" sz="2200" b="0" dirty="0">
                <a:solidFill>
                  <a:srgbClr val="000000"/>
                </a:solidFill>
              </a:rPr>
              <a:t> At the upper border of pons and midbrain, this tract along with the and internal </a:t>
            </a:r>
            <a:r>
              <a:rPr lang="en-US" sz="2200" b="0" dirty="0" err="1">
                <a:solidFill>
                  <a:srgbClr val="000000"/>
                </a:solidFill>
              </a:rPr>
              <a:t>arcuate</a:t>
            </a:r>
            <a:r>
              <a:rPr lang="en-US" sz="2200" b="0" dirty="0">
                <a:solidFill>
                  <a:srgbClr val="000000"/>
                </a:solidFill>
              </a:rPr>
              <a:t> </a:t>
            </a:r>
            <a:r>
              <a:rPr lang="en-US" sz="2200" b="0" dirty="0" err="1">
                <a:solidFill>
                  <a:srgbClr val="000000"/>
                </a:solidFill>
              </a:rPr>
              <a:t>fibres</a:t>
            </a:r>
            <a:r>
              <a:rPr lang="en-US" sz="2200" b="0" dirty="0">
                <a:solidFill>
                  <a:srgbClr val="000000"/>
                </a:solidFill>
              </a:rPr>
              <a:t> runs in the medial </a:t>
            </a:r>
            <a:r>
              <a:rPr lang="en-US" sz="2200" b="0" dirty="0" err="1">
                <a:solidFill>
                  <a:srgbClr val="000000"/>
                </a:solidFill>
              </a:rPr>
              <a:t>lemniscus</a:t>
            </a:r>
            <a:r>
              <a:rPr lang="en-US" sz="2200" b="0" dirty="0">
                <a:solidFill>
                  <a:srgbClr val="000000"/>
                </a:solidFill>
              </a:rPr>
              <a:t> and terminate in the </a:t>
            </a:r>
            <a:r>
              <a:rPr lang="en-US" sz="2200" b="0" dirty="0" err="1">
                <a:solidFill>
                  <a:srgbClr val="000000"/>
                </a:solidFill>
              </a:rPr>
              <a:t>ventro</a:t>
            </a:r>
            <a:r>
              <a:rPr lang="en-US" sz="2200" b="0" dirty="0">
                <a:solidFill>
                  <a:srgbClr val="000000"/>
                </a:solidFill>
              </a:rPr>
              <a:t> </a:t>
            </a:r>
            <a:r>
              <a:rPr lang="en-US" sz="2200" b="0" dirty="0" err="1">
                <a:solidFill>
                  <a:srgbClr val="000000"/>
                </a:solidFill>
              </a:rPr>
              <a:t>posterolateral</a:t>
            </a:r>
            <a:r>
              <a:rPr lang="en-US" sz="2200" b="0" dirty="0">
                <a:solidFill>
                  <a:srgbClr val="000000"/>
                </a:solidFill>
              </a:rPr>
              <a:t> nucleus of thalamus.</a:t>
            </a:r>
          </a:p>
          <a:p>
            <a:pPr marL="0" lvl="2" indent="0" algn="just" rtl="0" hangingPunct="0"/>
            <a:r>
              <a:rPr lang="en-US" sz="2200" b="0" dirty="0">
                <a:solidFill>
                  <a:srgbClr val="000000"/>
                </a:solidFill>
              </a:rPr>
              <a:t> From here the third order neuron’s axon carry impulses to </a:t>
            </a:r>
            <a:r>
              <a:rPr lang="en-US" sz="2200" b="0" dirty="0" err="1">
                <a:solidFill>
                  <a:srgbClr val="000000"/>
                </a:solidFill>
              </a:rPr>
              <a:t>somesthetic</a:t>
            </a:r>
            <a:r>
              <a:rPr lang="en-US" sz="2200" b="0" dirty="0">
                <a:solidFill>
                  <a:srgbClr val="000000"/>
                </a:solidFill>
              </a:rPr>
              <a:t> area of cerebral cortex.</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2097245"/>
          <p:cNvPicPr>
            <a:picLocks/>
          </p:cNvPicPr>
          <p:nvPr/>
        </p:nvPicPr>
        <p:blipFill>
          <a:blip r:embed="rId3"/>
          <a:stretch>
            <a:fillRect/>
          </a:stretch>
        </p:blipFill>
        <p:spPr>
          <a:xfrm>
            <a:off x="0" y="0"/>
            <a:ext cx="10304229" cy="7628710"/>
          </a:xfrm>
          <a:prstGeom prst="rect">
            <a:avLst/>
          </a:prstGeom>
        </p:spPr>
      </p:pic>
      <p:sp>
        <p:nvSpPr>
          <p:cNvPr id="1048635" name="Subtitle 1"/>
          <p:cNvSpPr txBox="1">
            <a:spLocks noGrp="1"/>
          </p:cNvSpPr>
          <p:nvPr>
            <p:ph type="subTitle" idx="4294967295"/>
          </p:nvPr>
        </p:nvSpPr>
        <p:spPr>
          <a:xfrm>
            <a:off x="1799952" y="-720757"/>
            <a:ext cx="8280672" cy="8280432"/>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US" sz="2200" dirty="0">
                <a:solidFill>
                  <a:srgbClr val="00000A"/>
                </a:solidFill>
                <a:latin typeface="Arial" panose="020B0604020202020204" pitchFamily="18"/>
              </a:rPr>
              <a:t>F</a:t>
            </a:r>
            <a:r>
              <a:rPr lang="en-US" sz="2200" dirty="0" smtClean="0">
                <a:solidFill>
                  <a:srgbClr val="00000A"/>
                </a:solidFill>
                <a:latin typeface="Arial" panose="020B0604020202020204" pitchFamily="18"/>
              </a:rPr>
              <a:t>UNCTION</a:t>
            </a:r>
            <a:endParaRPr lang="en-US" sz="2200" dirty="0">
              <a:solidFill>
                <a:srgbClr val="00000A"/>
              </a:solidFill>
              <a:latin typeface="Arial" panose="020B0604020202020204" pitchFamily="18"/>
            </a:endParaRPr>
          </a:p>
          <a:p>
            <a:pPr marL="0" lvl="0" indent="0" algn="l">
              <a:buNone/>
            </a:pPr>
            <a:r>
              <a:rPr lang="en-US" sz="2200" dirty="0">
                <a:solidFill>
                  <a:srgbClr val="00000A"/>
                </a:solidFill>
                <a:latin typeface="Arial" panose="020B0604020202020204" pitchFamily="18"/>
              </a:rPr>
              <a:t>	     This tract is for fine touch and tactile </a:t>
            </a:r>
            <a:r>
              <a:rPr lang="en-US" sz="2200" dirty="0" err="1">
                <a:solidFill>
                  <a:srgbClr val="00000A"/>
                </a:solidFill>
                <a:latin typeface="Arial" panose="020B0604020202020204" pitchFamily="18"/>
              </a:rPr>
              <a:t>localisation</a:t>
            </a:r>
            <a:r>
              <a:rPr lang="en-US" sz="2200" dirty="0">
                <a:solidFill>
                  <a:srgbClr val="00000A"/>
                </a:solidFill>
                <a:latin typeface="Arial" panose="020B0604020202020204" pitchFamily="18"/>
              </a:rPr>
              <a:t>.</a:t>
            </a:r>
          </a:p>
          <a:p>
            <a:pPr marL="0" lvl="0" indent="0" algn="l">
              <a:buNone/>
            </a:pPr>
            <a:endParaRPr lang="en-US" sz="2200" dirty="0">
              <a:solidFill>
                <a:srgbClr val="00000A"/>
              </a:solidFill>
              <a:latin typeface="Arial" panose="020B0604020202020204" pitchFamily="18"/>
            </a:endParaRPr>
          </a:p>
          <a:p>
            <a:pPr marL="0" lvl="0" indent="0" algn="l">
              <a:buNone/>
            </a:pPr>
            <a:r>
              <a:rPr lang="en-US" sz="2200" dirty="0">
                <a:solidFill>
                  <a:srgbClr val="00000A"/>
                </a:solidFill>
                <a:latin typeface="Arial" panose="020B0604020202020204" pitchFamily="18"/>
              </a:rPr>
              <a:t>EFFECT OF LESION</a:t>
            </a:r>
          </a:p>
          <a:p>
            <a:pPr marL="0" lvl="2" indent="0" algn="just" rtl="0" hangingPunct="0"/>
            <a:r>
              <a:rPr lang="en-US" sz="2200" dirty="0" smtClean="0">
                <a:solidFill>
                  <a:srgbClr val="00000A"/>
                </a:solidFill>
                <a:latin typeface="Arial" panose="020B0604020202020204" pitchFamily="18"/>
              </a:rPr>
              <a:t> Bilateral </a:t>
            </a:r>
            <a:r>
              <a:rPr lang="en-US" sz="2200" dirty="0">
                <a:solidFill>
                  <a:srgbClr val="00000A"/>
                </a:solidFill>
                <a:latin typeface="Arial" panose="020B0604020202020204" pitchFamily="18"/>
              </a:rPr>
              <a:t>lesion of the tract leads to loss of crude touch </a:t>
            </a:r>
            <a:r>
              <a:rPr lang="en-US" sz="2200" dirty="0" smtClean="0">
                <a:solidFill>
                  <a:srgbClr val="00000A"/>
                </a:solidFill>
                <a:latin typeface="Arial" panose="020B0604020202020204" pitchFamily="18"/>
              </a:rPr>
              <a:t>  sensation </a:t>
            </a:r>
            <a:r>
              <a:rPr lang="en-US" sz="2200" dirty="0">
                <a:solidFill>
                  <a:srgbClr val="00000A"/>
                </a:solidFill>
                <a:latin typeface="Arial" panose="020B0604020202020204" pitchFamily="18"/>
              </a:rPr>
              <a:t>and loss of sensation like itching and tickling.</a:t>
            </a:r>
          </a:p>
          <a:p>
            <a:pPr marL="0" lvl="2" indent="0" algn="just" rtl="0" hangingPunct="0"/>
            <a:r>
              <a:rPr lang="en-US" sz="2200" dirty="0" smtClean="0">
                <a:solidFill>
                  <a:srgbClr val="00000A"/>
                </a:solidFill>
                <a:latin typeface="Arial" panose="020B0604020202020204" pitchFamily="18"/>
              </a:rPr>
              <a:t> Unilateral </a:t>
            </a:r>
            <a:r>
              <a:rPr lang="en-US" sz="2200" dirty="0">
                <a:solidFill>
                  <a:srgbClr val="00000A"/>
                </a:solidFill>
                <a:latin typeface="Arial" panose="020B0604020202020204" pitchFamily="18"/>
              </a:rPr>
              <a:t>lesion of this tract leads to loss of crude touch sensation in opposite side below the level of lesion.</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2097236"/>
          <p:cNvPicPr>
            <a:picLocks/>
          </p:cNvPicPr>
          <p:nvPr/>
        </p:nvPicPr>
        <p:blipFill>
          <a:blip r:embed="rId3"/>
          <a:stretch>
            <a:fillRect/>
          </a:stretch>
        </p:blipFill>
        <p:spPr>
          <a:xfrm>
            <a:off x="0" y="0"/>
            <a:ext cx="10200481" cy="7741404"/>
          </a:xfrm>
          <a:prstGeom prst="rect">
            <a:avLst/>
          </a:prstGeom>
        </p:spPr>
      </p:pic>
      <p:sp>
        <p:nvSpPr>
          <p:cNvPr id="1048638" name="Title 1"/>
          <p:cNvSpPr txBox="1">
            <a:spLocks noGrp="1"/>
          </p:cNvSpPr>
          <p:nvPr>
            <p:ph type="title" idx="4294967295"/>
          </p:nvPr>
        </p:nvSpPr>
        <p:spPr>
          <a:xfrm>
            <a:off x="276555" y="951731"/>
            <a:ext cx="9071640" cy="1250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000000"/>
                </a:solidFill>
              </a:rPr>
              <a:t>LATERAL </a:t>
            </a:r>
            <a:r>
              <a:rPr lang="en-US" dirty="0" smtClean="0">
                <a:solidFill>
                  <a:srgbClr val="000000"/>
                </a:solidFill>
              </a:rPr>
              <a:t>SPINOTHALAMIC</a:t>
            </a:r>
            <a:r>
              <a:rPr lang="en-US" dirty="0">
                <a:solidFill>
                  <a:srgbClr val="000000"/>
                </a:solidFill>
              </a:rPr>
              <a:t/>
            </a:r>
            <a:br>
              <a:rPr lang="en-US" dirty="0">
                <a:solidFill>
                  <a:srgbClr val="000000"/>
                </a:solidFill>
              </a:rPr>
            </a:br>
            <a:r>
              <a:rPr lang="en-US" dirty="0" smtClean="0">
                <a:solidFill>
                  <a:srgbClr val="000000"/>
                </a:solidFill>
              </a:rPr>
              <a:t>TRACT</a:t>
            </a:r>
            <a:endParaRPr lang="en-US" dirty="0">
              <a:solidFill>
                <a:srgbClr val="000000"/>
              </a:solidFill>
            </a:endParaRPr>
          </a:p>
        </p:txBody>
      </p:sp>
      <p:sp>
        <p:nvSpPr>
          <p:cNvPr id="1048639" name="Subtitle 2"/>
          <p:cNvSpPr txBox="1">
            <a:spLocks noGrp="1"/>
          </p:cNvSpPr>
          <p:nvPr>
            <p:ph type="subTitle" idx="4294967295"/>
          </p:nvPr>
        </p:nvSpPr>
        <p:spPr>
          <a:xfrm>
            <a:off x="504492" y="2485155"/>
            <a:ext cx="9071640" cy="4899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just">
              <a:buNone/>
            </a:pPr>
            <a:r>
              <a:rPr lang="x-none" sz="2200" dirty="0">
                <a:solidFill>
                  <a:srgbClr val="000000"/>
                </a:solidFill>
                <a:latin typeface="ArAIL" pitchFamily="18"/>
              </a:rPr>
              <a:t> 	</a:t>
            </a:r>
            <a:r>
              <a:rPr lang="en-US" sz="2200" dirty="0">
                <a:solidFill>
                  <a:srgbClr val="000000"/>
                </a:solidFill>
                <a:latin typeface="Arial" panose="020B0604020202020204" pitchFamily="34" charset="0"/>
              </a:rPr>
              <a:t>Lateral </a:t>
            </a:r>
            <a:r>
              <a:rPr lang="en-US" sz="2200" dirty="0" err="1">
                <a:solidFill>
                  <a:srgbClr val="000000"/>
                </a:solidFill>
                <a:latin typeface="Arial" panose="020B0604020202020204" pitchFamily="34" charset="0"/>
              </a:rPr>
              <a:t>spinothalamic</a:t>
            </a:r>
            <a:r>
              <a:rPr lang="en-US" sz="2200" dirty="0">
                <a:solidFill>
                  <a:srgbClr val="000000"/>
                </a:solidFill>
                <a:latin typeface="Arial" panose="020B0604020202020204" pitchFamily="34" charset="0"/>
              </a:rPr>
              <a:t> tract is formed by the </a:t>
            </a:r>
            <a:r>
              <a:rPr lang="en-US" sz="2200" dirty="0" err="1">
                <a:solidFill>
                  <a:srgbClr val="000000"/>
                </a:solidFill>
                <a:latin typeface="Arial" panose="020B0604020202020204" pitchFamily="34" charset="0"/>
              </a:rPr>
              <a:t>fibres</a:t>
            </a:r>
            <a:r>
              <a:rPr lang="en-US" sz="2200" dirty="0">
                <a:solidFill>
                  <a:srgbClr val="000000"/>
                </a:solidFill>
                <a:latin typeface="Arial" panose="020B0604020202020204" pitchFamily="34" charset="0"/>
              </a:rPr>
              <a:t> from second order neurons of the pathway for the sensations of pain and temperature.</a:t>
            </a:r>
          </a:p>
          <a:p>
            <a:pPr marL="0" lvl="0" indent="0" algn="just">
              <a:buNone/>
            </a:pPr>
            <a:endParaRPr lang="en-US" sz="2200" dirty="0">
              <a:solidFill>
                <a:srgbClr val="000000"/>
              </a:solidFill>
              <a:latin typeface="Arial" panose="020B0604020202020204" pitchFamily="34" charset="0"/>
            </a:endParaRPr>
          </a:p>
          <a:p>
            <a:pPr marL="0" lvl="0" indent="0" algn="just">
              <a:buNone/>
            </a:pPr>
            <a:r>
              <a:rPr lang="en-US" sz="2200" dirty="0">
                <a:solidFill>
                  <a:srgbClr val="000000"/>
                </a:solidFill>
                <a:latin typeface="Arial" panose="020B0604020202020204" pitchFamily="34" charset="0"/>
              </a:rPr>
              <a:t>SITUATION</a:t>
            </a:r>
          </a:p>
          <a:p>
            <a:pPr marL="0" lvl="0" indent="0" algn="just">
              <a:buNone/>
            </a:pPr>
            <a:r>
              <a:rPr lang="en-US" sz="2200" dirty="0">
                <a:solidFill>
                  <a:srgbClr val="000000"/>
                </a:solidFill>
                <a:latin typeface="Arial" panose="020B0604020202020204" pitchFamily="34" charset="0"/>
              </a:rPr>
              <a:t>	 Lateral </a:t>
            </a:r>
            <a:r>
              <a:rPr lang="en-US" sz="2200" dirty="0" err="1">
                <a:solidFill>
                  <a:srgbClr val="000000"/>
                </a:solidFill>
                <a:latin typeface="Arial" panose="020B0604020202020204" pitchFamily="34" charset="0"/>
              </a:rPr>
              <a:t>spinothalamic</a:t>
            </a:r>
            <a:r>
              <a:rPr lang="en-US" sz="2200" dirty="0">
                <a:solidFill>
                  <a:srgbClr val="000000"/>
                </a:solidFill>
                <a:latin typeface="Arial" panose="020B0604020202020204" pitchFamily="34" charset="0"/>
              </a:rPr>
              <a:t> tract occupies the lateral column of the white matter in the spinal cord.</a:t>
            </a:r>
          </a:p>
          <a:p>
            <a:pPr marL="0" lvl="0" indent="0" algn="just">
              <a:buNone/>
            </a:pPr>
            <a:endParaRPr lang="en-US" sz="2200" dirty="0">
              <a:solidFill>
                <a:srgbClr val="000000"/>
              </a:solidFill>
              <a:latin typeface="Arial" panose="020B0604020202020204" pitchFamily="34" charset="0"/>
            </a:endParaRPr>
          </a:p>
          <a:p>
            <a:pPr marL="0" lvl="0" indent="0" algn="just">
              <a:buNone/>
            </a:pPr>
            <a:r>
              <a:rPr lang="en-US" sz="2200" dirty="0">
                <a:solidFill>
                  <a:srgbClr val="000000"/>
                </a:solidFill>
                <a:latin typeface="Arial" panose="020B0604020202020204" pitchFamily="34" charset="0"/>
              </a:rPr>
              <a:t>ORIGIN</a:t>
            </a:r>
          </a:p>
          <a:p>
            <a:pPr marL="0" lvl="0" indent="0" algn="just">
              <a:buNone/>
            </a:pPr>
            <a:r>
              <a:rPr lang="en-US" sz="2200" dirty="0">
                <a:solidFill>
                  <a:srgbClr val="000000"/>
                </a:solidFill>
                <a:latin typeface="Arial" panose="020B0604020202020204" pitchFamily="34" charset="0"/>
              </a:rPr>
              <a:t>	   </a:t>
            </a:r>
            <a:r>
              <a:rPr lang="en-US" sz="2200" dirty="0" err="1">
                <a:solidFill>
                  <a:srgbClr val="000000"/>
                </a:solidFill>
                <a:latin typeface="Arial" panose="020B0604020202020204" pitchFamily="34" charset="0"/>
              </a:rPr>
              <a:t>Fibres</a:t>
            </a:r>
            <a:r>
              <a:rPr lang="en-US" sz="2200" dirty="0">
                <a:solidFill>
                  <a:srgbClr val="000000"/>
                </a:solidFill>
                <a:latin typeface="Arial" panose="020B0604020202020204" pitchFamily="34" charset="0"/>
              </a:rPr>
              <a:t> take origin from substantia </a:t>
            </a:r>
            <a:r>
              <a:rPr lang="en-US" sz="2200" dirty="0" err="1">
                <a:solidFill>
                  <a:srgbClr val="000000"/>
                </a:solidFill>
                <a:latin typeface="Arial" panose="020B0604020202020204" pitchFamily="34" charset="0"/>
              </a:rPr>
              <a:t>gelatinosa</a:t>
            </a:r>
            <a:r>
              <a:rPr lang="en-US" sz="2200" dirty="0">
                <a:solidFill>
                  <a:srgbClr val="000000"/>
                </a:solidFill>
                <a:latin typeface="Arial" panose="020B0604020202020204" pitchFamily="34" charset="0"/>
              </a:rPr>
              <a:t> of R</a:t>
            </a:r>
            <a:r>
              <a:rPr lang="en-US" sz="2200" dirty="0" smtClean="0">
                <a:solidFill>
                  <a:srgbClr val="000000"/>
                </a:solidFill>
                <a:latin typeface="Arial" panose="020B0604020202020204" pitchFamily="34" charset="0"/>
              </a:rPr>
              <a:t>olando</a:t>
            </a:r>
            <a:r>
              <a:rPr lang="en-US" sz="2200" dirty="0">
                <a:solidFill>
                  <a:srgbClr val="000000"/>
                </a:solidFill>
                <a:latin typeface="Arial" panose="020B0604020202020204" pitchFamily="34" charset="0"/>
              </a:rPr>
              <a: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2097248"/>
          <p:cNvPicPr>
            <a:picLocks/>
          </p:cNvPicPr>
          <p:nvPr/>
        </p:nvPicPr>
        <p:blipFill>
          <a:blip r:embed="rId3"/>
          <a:stretch>
            <a:fillRect/>
          </a:stretch>
        </p:blipFill>
        <p:spPr>
          <a:xfrm>
            <a:off x="0" y="0"/>
            <a:ext cx="10214780" cy="7670008"/>
          </a:xfrm>
          <a:prstGeom prst="rect">
            <a:avLst/>
          </a:prstGeom>
        </p:spPr>
      </p:pic>
      <p:sp>
        <p:nvSpPr>
          <p:cNvPr id="1048642" name="Subtitle 1"/>
          <p:cNvSpPr txBox="1">
            <a:spLocks noGrp="1"/>
          </p:cNvSpPr>
          <p:nvPr>
            <p:ph type="subTitle" idx="4294967295"/>
          </p:nvPr>
        </p:nvSpPr>
        <p:spPr>
          <a:xfrm>
            <a:off x="504491" y="1291336"/>
            <a:ext cx="9071640" cy="497700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endParaRPr lang="en-US" sz="2200" dirty="0">
              <a:solidFill>
                <a:srgbClr val="00000A"/>
              </a:solidFill>
            </a:endParaRPr>
          </a:p>
          <a:p>
            <a:pPr marL="0" lvl="2" indent="0" algn="l" rtl="0" hangingPunct="0"/>
            <a:endParaRPr lang="en-US" sz="2200" dirty="0" smtClean="0"/>
          </a:p>
          <a:p>
            <a:pPr marL="0" lvl="2" indent="0" algn="l" rtl="0" hangingPunct="0">
              <a:buNone/>
            </a:pPr>
            <a:r>
              <a:rPr lang="en-US" sz="2200" dirty="0" smtClean="0"/>
              <a:t>COURSE</a:t>
            </a:r>
          </a:p>
          <a:p>
            <a:pPr marL="0" lvl="2" indent="0" algn="just" rtl="0" hangingPunct="0"/>
            <a:r>
              <a:rPr lang="x-none" sz="2200" dirty="0" smtClean="0"/>
              <a:t>The </a:t>
            </a:r>
            <a:r>
              <a:rPr lang="x-none" sz="2200" dirty="0"/>
              <a:t>axons of second order neuron cross in the anterior white commissure obliquely to the opposite side of the same segment and ascend in the lateral column of the spinal cord.</a:t>
            </a:r>
          </a:p>
          <a:p>
            <a:pPr marL="0" lvl="2" indent="0" algn="just" rtl="0" hangingPunct="0"/>
            <a:endParaRPr lang="x-none" sz="2200" dirty="0"/>
          </a:p>
          <a:p>
            <a:pPr marL="0" lvl="2" indent="0" algn="just" rtl="0" hangingPunct="0"/>
            <a:r>
              <a:rPr lang="x-none" sz="2200" dirty="0"/>
              <a:t>Fibres of the second order neuron before crossing,may ascend up one segment and cross in the anterior white commissure to reach the lateral column of the opposite of the cord.</a:t>
            </a:r>
          </a:p>
          <a:p>
            <a:pPr marL="0" lvl="2" indent="0" algn="just" rtl="0" hangingPunct="0"/>
            <a:endParaRPr lang="x-none" sz="2200" dirty="0"/>
          </a:p>
          <a:p>
            <a:pPr marL="0" lvl="2" indent="0" algn="just" rtl="0" hangingPunct="0"/>
            <a:r>
              <a:rPr lang="x-none" sz="2200" dirty="0"/>
              <a:t>This tract together with ventral spinothalamic tract constitutes the spinal lemniscus in the medulla oblongata</a:t>
            </a:r>
            <a:r>
              <a:rPr lang="x-none" sz="2200" dirty="0" smtClean="0"/>
              <a:t>.</a:t>
            </a:r>
            <a:endParaRPr lang="en-US" sz="2200" dirty="0" smtClean="0"/>
          </a:p>
          <a:p>
            <a:pPr marL="0" lvl="2" indent="0" algn="just" rtl="0" hangingPunct="0">
              <a:buNone/>
            </a:pPr>
            <a:endParaRPr lang="x-none" sz="2200" dirty="0"/>
          </a:p>
          <a:p>
            <a:pPr marL="0" lvl="2" indent="0" algn="just" rtl="0" hangingPunct="0"/>
            <a:r>
              <a:rPr lang="x-none" sz="2200" dirty="0"/>
              <a:t>The spinal lemniscus then ascends up to join the medial lemniscus in the upper part of the medulla oblongata and finally terminate in the ventral posterolateral nucleus of the thalamus.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2097170"/>
          <p:cNvPicPr>
            <a:picLocks/>
          </p:cNvPicPr>
          <p:nvPr/>
        </p:nvPicPr>
        <p:blipFill>
          <a:blip r:embed="rId3"/>
          <a:stretch>
            <a:fillRect/>
          </a:stretch>
        </p:blipFill>
        <p:spPr>
          <a:xfrm>
            <a:off x="-41218" y="15951"/>
            <a:ext cx="10266297" cy="7759726"/>
          </a:xfrm>
          <a:prstGeom prst="rect">
            <a:avLst/>
          </a:prstGeom>
        </p:spPr>
      </p:pic>
      <p:sp>
        <p:nvSpPr>
          <p:cNvPr id="1048645" name="Title 1"/>
          <p:cNvSpPr>
            <a:spLocks noGrp="1"/>
          </p:cNvSpPr>
          <p:nvPr>
            <p:ph type="title"/>
          </p:nvPr>
        </p:nvSpPr>
        <p:spPr/>
        <p:txBody>
          <a:bodyPr/>
          <a:lstStyle/>
          <a:p>
            <a:pPr indent="0">
              <a:buNone/>
            </a:pPr>
            <a:r>
              <a:rPr lang="en-IN" altLang="en-US" sz="2200"/>
              <a:t>LATERAL SPINOTHALAMIC TRACT</a:t>
            </a:r>
          </a:p>
        </p:txBody>
      </p:sp>
      <p:graphicFrame>
        <p:nvGraphicFramePr>
          <p:cNvPr id="4194305" name="Object -2147482623"/>
          <p:cNvGraphicFramePr>
            <a:graphicFrameLocks/>
          </p:cNvGraphicFramePr>
          <p:nvPr/>
        </p:nvGraphicFramePr>
        <p:xfrm>
          <a:off x="2606040" y="1725295"/>
          <a:ext cx="4362450" cy="5636895"/>
        </p:xfrm>
        <a:graphic>
          <a:graphicData uri="http://schemas.openxmlformats.org/presentationml/2006/ole">
            <mc:AlternateContent xmlns:mc="http://schemas.openxmlformats.org/markup-compatibility/2006">
              <mc:Choice xmlns:v="urn:schemas-microsoft-com:vml" Requires="v">
                <p:oleObj spid="_x0000_s38929" r:id="rId4" imgW="6858000" imgH="6838950" progId="StaticMetafile">
                  <p:embed/>
                </p:oleObj>
              </mc:Choice>
              <mc:Fallback>
                <p:oleObj r:id="rId4" imgW="6858000" imgH="6838950" progId="StaticMetafile">
                  <p:embed/>
                  <p:pic>
                    <p:nvPicPr>
                      <p:cNvPr id="0" name="Picture 1" descr="image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040" y="1725295"/>
                        <a:ext cx="4362450" cy="563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2097249"/>
          <p:cNvPicPr>
            <a:picLocks/>
          </p:cNvPicPr>
          <p:nvPr/>
        </p:nvPicPr>
        <p:blipFill>
          <a:blip r:embed="rId3"/>
          <a:stretch>
            <a:fillRect/>
          </a:stretch>
        </p:blipFill>
        <p:spPr>
          <a:xfrm>
            <a:off x="0" y="0"/>
            <a:ext cx="10218433" cy="7642990"/>
          </a:xfrm>
          <a:prstGeom prst="rect">
            <a:avLst/>
          </a:prstGeom>
        </p:spPr>
      </p:pic>
      <p:sp>
        <p:nvSpPr>
          <p:cNvPr id="1048646" name="Subtitle 1"/>
          <p:cNvSpPr txBox="1">
            <a:spLocks noGrp="1"/>
          </p:cNvSpPr>
          <p:nvPr>
            <p:ph type="subTitle" idx="4294967295"/>
          </p:nvPr>
        </p:nvSpPr>
        <p:spPr>
          <a:xfrm>
            <a:off x="503999" y="457200"/>
            <a:ext cx="9071640" cy="625608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US" sz="2200" dirty="0">
                <a:solidFill>
                  <a:srgbClr val="000000"/>
                </a:solidFill>
                <a:latin typeface="Arial" panose="020B0604020202020204" pitchFamily="18"/>
              </a:rPr>
              <a:t>TERMINATION</a:t>
            </a:r>
          </a:p>
          <a:p>
            <a:pPr marL="0" lvl="0" indent="0" algn="just">
              <a:buNone/>
            </a:pPr>
            <a:r>
              <a:rPr lang="en-US" sz="2200" dirty="0">
                <a:solidFill>
                  <a:srgbClr val="000000"/>
                </a:solidFill>
                <a:latin typeface="Arial" panose="020B0604020202020204" pitchFamily="18"/>
              </a:rPr>
              <a:t>	 	  In thalamus, the third order neuron starts and axons of this neuron terminate in the </a:t>
            </a:r>
            <a:r>
              <a:rPr lang="en-US" sz="2200" dirty="0" err="1">
                <a:solidFill>
                  <a:srgbClr val="000000"/>
                </a:solidFill>
                <a:latin typeface="Arial" panose="020B0604020202020204" pitchFamily="18"/>
              </a:rPr>
              <a:t>posterolateral</a:t>
            </a:r>
            <a:r>
              <a:rPr lang="en-US" sz="2200" dirty="0">
                <a:solidFill>
                  <a:srgbClr val="000000"/>
                </a:solidFill>
                <a:latin typeface="Arial" panose="020B0604020202020204" pitchFamily="18"/>
              </a:rPr>
              <a:t> gyrus of the cerebral cortex.</a:t>
            </a:r>
          </a:p>
          <a:p>
            <a:pPr marL="0" lvl="0" indent="0" algn="just">
              <a:buNone/>
            </a:pPr>
            <a:endParaRPr lang="en-US" sz="2200" dirty="0">
              <a:solidFill>
                <a:srgbClr val="000000"/>
              </a:solidFill>
              <a:latin typeface="Arial" panose="020B0604020202020204" pitchFamily="18"/>
            </a:endParaRPr>
          </a:p>
          <a:p>
            <a:pPr marL="0" lvl="0" indent="0" algn="just">
              <a:buNone/>
            </a:pPr>
            <a:r>
              <a:rPr lang="en-US" sz="2200" dirty="0">
                <a:solidFill>
                  <a:srgbClr val="000000"/>
                </a:solidFill>
                <a:latin typeface="Arial" panose="020B0604020202020204" pitchFamily="18"/>
              </a:rPr>
              <a:t>FUNCTION</a:t>
            </a:r>
          </a:p>
          <a:p>
            <a:pPr marL="0" lvl="4" indent="0" algn="just" rtl="0" hangingPunct="0"/>
            <a:r>
              <a:rPr lang="en-US" sz="2200" dirty="0">
                <a:solidFill>
                  <a:srgbClr val="000000"/>
                </a:solidFill>
                <a:latin typeface="Arial" panose="020B0604020202020204" pitchFamily="18"/>
              </a:rPr>
              <a:t>The lateral </a:t>
            </a:r>
            <a:r>
              <a:rPr lang="en-US" sz="2200" dirty="0" err="1">
                <a:solidFill>
                  <a:srgbClr val="000000"/>
                </a:solidFill>
                <a:latin typeface="Arial" panose="020B0604020202020204" pitchFamily="18"/>
              </a:rPr>
              <a:t>spinothalamic</a:t>
            </a:r>
            <a:r>
              <a:rPr lang="en-US" sz="2200" dirty="0">
                <a:solidFill>
                  <a:srgbClr val="000000"/>
                </a:solidFill>
                <a:latin typeface="Arial" panose="020B0604020202020204" pitchFamily="18"/>
              </a:rPr>
              <a:t> tract carries</a:t>
            </a:r>
          </a:p>
          <a:p>
            <a:pPr marL="0" lvl="4" indent="0" algn="just" rtl="0" hangingPunct="0"/>
            <a:r>
              <a:rPr lang="en-US" sz="2200" dirty="0" err="1">
                <a:solidFill>
                  <a:srgbClr val="000000"/>
                </a:solidFill>
                <a:latin typeface="Arial" panose="020B0604020202020204" pitchFamily="18"/>
              </a:rPr>
              <a:t>Fibres</a:t>
            </a:r>
            <a:r>
              <a:rPr lang="en-US" sz="2200" dirty="0">
                <a:solidFill>
                  <a:srgbClr val="000000"/>
                </a:solidFill>
                <a:latin typeface="Arial" panose="020B0604020202020204" pitchFamily="18"/>
              </a:rPr>
              <a:t> of all pain impulses.</a:t>
            </a:r>
          </a:p>
          <a:p>
            <a:pPr marL="0" lvl="4" indent="0" algn="just" rtl="0" hangingPunct="0"/>
            <a:r>
              <a:rPr lang="en-US" sz="2200" dirty="0">
                <a:solidFill>
                  <a:srgbClr val="000000"/>
                </a:solidFill>
                <a:latin typeface="Arial" panose="020B0604020202020204" pitchFamily="18"/>
              </a:rPr>
              <a:t>All temperature impulses both heat and cold.</a:t>
            </a:r>
          </a:p>
          <a:p>
            <a:pPr marL="0" lvl="0" indent="0" algn="just">
              <a:buNone/>
            </a:pPr>
            <a:endParaRPr lang="en-US" sz="2200" dirty="0">
              <a:solidFill>
                <a:srgbClr val="000000"/>
              </a:solidFill>
              <a:latin typeface="Arial" panose="020B0604020202020204" pitchFamily="18"/>
            </a:endParaRPr>
          </a:p>
          <a:p>
            <a:pPr marL="0" lvl="0" indent="0" algn="just">
              <a:buNone/>
            </a:pPr>
            <a:r>
              <a:rPr lang="en-US" sz="2200" dirty="0">
                <a:solidFill>
                  <a:srgbClr val="000000"/>
                </a:solidFill>
                <a:latin typeface="Arial" panose="020B0604020202020204" pitchFamily="18"/>
              </a:rPr>
              <a:t>EFFECT OF LESION</a:t>
            </a:r>
          </a:p>
          <a:p>
            <a:pPr marL="0" lvl="2" indent="0" algn="just" rtl="0" hangingPunct="0"/>
            <a:r>
              <a:rPr lang="en-US" sz="2200" dirty="0">
                <a:solidFill>
                  <a:srgbClr val="000000"/>
                </a:solidFill>
                <a:latin typeface="Arial" panose="020B0604020202020204" pitchFamily="18"/>
              </a:rPr>
              <a:t>Bilateral lesion of this tract leads to total loss of pain and temperature sensation on both sides below the level of lesion.</a:t>
            </a:r>
          </a:p>
          <a:p>
            <a:pPr marL="0" lvl="2" indent="0" algn="just" rtl="0" hangingPunct="0"/>
            <a:r>
              <a:rPr lang="en-US" sz="2200" dirty="0">
                <a:solidFill>
                  <a:srgbClr val="000000"/>
                </a:solidFill>
                <a:latin typeface="Arial" panose="020B0604020202020204" pitchFamily="18"/>
              </a:rPr>
              <a:t>Unilateral lesion causes loss of pain and temperature below the level of lesion on the opposite side.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2097244"/>
          <p:cNvPicPr>
            <a:picLocks/>
          </p:cNvPicPr>
          <p:nvPr/>
        </p:nvPicPr>
        <p:blipFill>
          <a:blip r:embed="rId3"/>
          <a:stretch>
            <a:fillRect/>
          </a:stretch>
        </p:blipFill>
        <p:spPr>
          <a:xfrm>
            <a:off x="0" y="0"/>
            <a:ext cx="10186182" cy="7670008"/>
          </a:xfrm>
          <a:prstGeom prst="rect">
            <a:avLst/>
          </a:prstGeom>
        </p:spPr>
      </p:pic>
      <p:sp>
        <p:nvSpPr>
          <p:cNvPr id="1048649" name="Title 1"/>
          <p:cNvSpPr txBox="1">
            <a:spLocks noGrp="1"/>
          </p:cNvSpPr>
          <p:nvPr>
            <p:ph type="title" idx="4294967295"/>
          </p:nvPr>
        </p:nvSpPr>
        <p:spPr>
          <a:xfrm>
            <a:off x="251998" y="2345663"/>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indent="0">
              <a:buNone/>
            </a:pPr>
            <a:r>
              <a:rPr lang="x-none">
                <a:solidFill>
                  <a:srgbClr val="000000"/>
                </a:solidFill>
              </a:rPr>
              <a:t>FASCICULUS GRACILIS(TRACT OF GOLL)</a:t>
            </a:r>
          </a:p>
        </p:txBody>
      </p:sp>
      <p:sp>
        <p:nvSpPr>
          <p:cNvPr id="1048650" name="Subtitle 2"/>
          <p:cNvSpPr txBox="1">
            <a:spLocks noGrp="1"/>
          </p:cNvSpPr>
          <p:nvPr>
            <p:ph type="subTitle" idx="4294967295"/>
          </p:nvPr>
        </p:nvSpPr>
        <p:spPr>
          <a:xfrm>
            <a:off x="503999" y="3517824"/>
            <a:ext cx="9071640" cy="4899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just">
              <a:buNone/>
            </a:pPr>
            <a:r>
              <a:rPr lang="x-none" dirty="0">
                <a:solidFill>
                  <a:srgbClr val="000000"/>
                </a:solidFill>
              </a:rPr>
              <a:t>   </a:t>
            </a:r>
            <a:r>
              <a:rPr lang="x-none" sz="2200" dirty="0">
                <a:solidFill>
                  <a:srgbClr val="000000"/>
                </a:solidFill>
              </a:rPr>
              <a:t>Fasciculus gracilis and fasciculus cuneatus are together called ascending posterior column tracts.</a:t>
            </a:r>
          </a:p>
          <a:p>
            <a:pPr marL="0" indent="0" algn="just">
              <a:buNone/>
            </a:pPr>
            <a:r>
              <a:rPr lang="x-none" sz="2200" dirty="0">
                <a:solidFill>
                  <a:srgbClr val="000000"/>
                </a:solidFill>
              </a:rPr>
              <a:t>SITUATION</a:t>
            </a:r>
          </a:p>
          <a:p>
            <a:pPr marL="0" indent="0" algn="just">
              <a:buNone/>
            </a:pPr>
            <a:r>
              <a:rPr lang="x-none" dirty="0">
                <a:solidFill>
                  <a:srgbClr val="000000"/>
                </a:solidFill>
              </a:rPr>
              <a:t>    </a:t>
            </a:r>
            <a:r>
              <a:rPr lang="x-none" sz="2200" dirty="0">
                <a:solidFill>
                  <a:srgbClr val="000000"/>
                </a:solidFill>
              </a:rPr>
              <a:t> Tract of goll and burdach are situated in posterior white column of spinal cord. Fasciculus gror root ganglia receiving afferents from lower half of the body.</a:t>
            </a:r>
          </a:p>
          <a:p>
            <a:pPr marL="0" indent="0" algn="l">
              <a:buNone/>
            </a:pPr>
            <a:endParaRPr lang="x-none" sz="2200" dirty="0">
              <a:solidFill>
                <a:srgbClr val="000000"/>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a:t>INTRODUCTION</a:t>
            </a:r>
          </a:p>
        </p:txBody>
      </p:sp>
      <p:pic>
        <p:nvPicPr>
          <p:cNvPr id="2097153" name="Picture 3" descr="13-41-04-Z"/>
          <p:cNvPicPr>
            <a:picLocks noChangeAspect="1"/>
          </p:cNvPicPr>
          <p:nvPr/>
        </p:nvPicPr>
        <p:blipFill>
          <a:blip r:embed="rId3"/>
          <a:srcRect l="82" r="82"/>
          <a:stretch>
            <a:fillRect/>
          </a:stretch>
        </p:blipFill>
        <p:spPr>
          <a:xfrm>
            <a:off x="-3810" y="-9525"/>
            <a:ext cx="10156190" cy="7608570"/>
          </a:xfrm>
          <a:prstGeom prst="rect">
            <a:avLst/>
          </a:prstGeom>
        </p:spPr>
      </p:pic>
      <p:sp>
        <p:nvSpPr>
          <p:cNvPr id="1048592" name="Subtitle 2"/>
          <p:cNvSpPr txBox="1">
            <a:spLocks noGrp="1"/>
          </p:cNvSpPr>
          <p:nvPr>
            <p:ph type="subTitle" idx="4294967295"/>
          </p:nvPr>
        </p:nvSpPr>
        <p:spPr>
          <a:xfrm>
            <a:off x="2728595" y="861695"/>
            <a:ext cx="6688455" cy="583565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342900" indent="-342900" algn="just"/>
            <a:r>
              <a:rPr lang="x-none" sz="2200" dirty="0"/>
              <a:t>Spinal cord is a long, thin, tubular bundle of nervous tissue and support </a:t>
            </a:r>
            <a:r>
              <a:rPr lang="x-none" sz="2200" dirty="0" smtClean="0"/>
              <a:t>cells </a:t>
            </a:r>
            <a:r>
              <a:rPr lang="x-none" sz="2200" dirty="0"/>
              <a:t>that extends from the medulla oblongata in the brainstem to the lumbar region of vertebral column. The spinal cord extends upto between first and second lumbar vertebra where it ends. It is about 45cm in males and 43cm in females.</a:t>
            </a:r>
          </a:p>
          <a:p>
            <a:pPr marL="342900" indent="-342900" algn="just"/>
            <a:r>
              <a:rPr lang="x-none" sz="2200" dirty="0"/>
              <a:t>The lower end is conical and called the conus medullaris.The apex of conus is continued down as filum terminalis.Along its length, the cord presents two thickenings, the cervical and lumbar enlargements, which give rise to large nerves for the limbs.</a:t>
            </a:r>
          </a:p>
          <a:p>
            <a:pPr marL="342900" indent="-342900" algn="just"/>
            <a:r>
              <a:rPr lang="x-none" sz="2200" dirty="0"/>
              <a:t>The spinal cord give 31pairs of spinal nerves. As the spinal cord is shorter than the length of the vertebral column, the spinal segments do not lie opposite the corresponding vertebrae.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2097243"/>
          <p:cNvPicPr>
            <a:picLocks/>
          </p:cNvPicPr>
          <p:nvPr/>
        </p:nvPicPr>
        <p:blipFill>
          <a:blip r:embed="rId2"/>
          <a:stretch>
            <a:fillRect/>
          </a:stretch>
        </p:blipFill>
        <p:spPr>
          <a:xfrm>
            <a:off x="0" y="0"/>
            <a:ext cx="10128985" cy="7784241"/>
          </a:xfrm>
          <a:prstGeom prst="rect">
            <a:avLst/>
          </a:prstGeom>
        </p:spPr>
      </p:pic>
      <p:sp>
        <p:nvSpPr>
          <p:cNvPr id="1048658" name="Content Placeholder 2"/>
          <p:cNvSpPr>
            <a:spLocks noGrp="1"/>
          </p:cNvSpPr>
          <p:nvPr>
            <p:ph idx="1"/>
          </p:nvPr>
        </p:nvSpPr>
        <p:spPr>
          <a:xfrm>
            <a:off x="324307" y="2127913"/>
            <a:ext cx="9071640" cy="4989240"/>
          </a:xfrm>
        </p:spPr>
        <p:txBody>
          <a:bodyPr/>
          <a:lstStyle/>
          <a:p>
            <a:pPr marL="0" indent="0" algn="l">
              <a:buNone/>
            </a:pPr>
            <a:r>
              <a:rPr sz="2200" dirty="0">
                <a:solidFill>
                  <a:srgbClr val="000000"/>
                </a:solidFill>
                <a:sym typeface="+mn-ea"/>
              </a:rPr>
              <a:t>COURSE</a:t>
            </a:r>
            <a:endParaRPr lang="x-none" sz="2200" dirty="0">
              <a:solidFill>
                <a:srgbClr val="000000"/>
              </a:solidFill>
            </a:endParaRPr>
          </a:p>
          <a:p>
            <a:pPr marL="0" indent="0" algn="just">
              <a:buNone/>
            </a:pPr>
            <a:r>
              <a:rPr sz="2200" dirty="0">
                <a:solidFill>
                  <a:srgbClr val="000000"/>
                </a:solidFill>
                <a:sym typeface="+mn-ea"/>
              </a:rPr>
              <a:t>•  After entering the spinal cord, the Fibers ascend through the posterior white column. These </a:t>
            </a:r>
            <a:r>
              <a:rPr sz="2200" dirty="0" err="1">
                <a:solidFill>
                  <a:srgbClr val="000000"/>
                </a:solidFill>
                <a:sym typeface="+mn-ea"/>
              </a:rPr>
              <a:t>fibres</a:t>
            </a:r>
            <a:r>
              <a:rPr sz="2200" dirty="0">
                <a:solidFill>
                  <a:srgbClr val="000000"/>
                </a:solidFill>
                <a:sym typeface="+mn-ea"/>
              </a:rPr>
              <a:t> do not synapse in the spinal cord.</a:t>
            </a:r>
          </a:p>
          <a:p>
            <a:pPr marL="0" indent="0" algn="just">
              <a:buNone/>
            </a:pPr>
            <a:endParaRPr lang="x-none" sz="2200" dirty="0">
              <a:solidFill>
                <a:srgbClr val="000000"/>
              </a:solidFill>
            </a:endParaRPr>
          </a:p>
          <a:p>
            <a:pPr marL="0" indent="0" algn="just">
              <a:buNone/>
            </a:pPr>
            <a:r>
              <a:rPr sz="2200" dirty="0">
                <a:solidFill>
                  <a:srgbClr val="000000"/>
                </a:solidFill>
                <a:sym typeface="+mn-ea"/>
              </a:rPr>
              <a:t>•  Some </a:t>
            </a:r>
            <a:r>
              <a:rPr sz="2200" dirty="0" err="1">
                <a:solidFill>
                  <a:srgbClr val="000000"/>
                </a:solidFill>
                <a:sym typeface="+mn-ea"/>
              </a:rPr>
              <a:t>fibres</a:t>
            </a:r>
            <a:r>
              <a:rPr sz="2200" dirty="0">
                <a:solidFill>
                  <a:srgbClr val="000000"/>
                </a:solidFill>
                <a:sym typeface="+mn-ea"/>
              </a:rPr>
              <a:t> of medial division of posterior nerve root descend through posterior white column in the form of fasciculus </a:t>
            </a:r>
            <a:r>
              <a:rPr sz="2200" dirty="0" err="1">
                <a:solidFill>
                  <a:srgbClr val="000000"/>
                </a:solidFill>
                <a:sym typeface="+mn-ea"/>
              </a:rPr>
              <a:t>interfascicularis</a:t>
            </a:r>
            <a:r>
              <a:rPr sz="2200" dirty="0">
                <a:solidFill>
                  <a:srgbClr val="000000"/>
                </a:solidFill>
                <a:sym typeface="+mn-ea"/>
              </a:rPr>
              <a:t> or common tract of </a:t>
            </a:r>
            <a:r>
              <a:rPr sz="2200" dirty="0" err="1">
                <a:solidFill>
                  <a:srgbClr val="000000"/>
                </a:solidFill>
                <a:sym typeface="+mn-ea"/>
              </a:rPr>
              <a:t>schultze</a:t>
            </a:r>
            <a:r>
              <a:rPr sz="2200" dirty="0">
                <a:solidFill>
                  <a:srgbClr val="000000"/>
                </a:solidFill>
                <a:sym typeface="+mn-ea"/>
              </a:rPr>
              <a:t>.</a:t>
            </a:r>
          </a:p>
          <a:p>
            <a:pPr marL="0" indent="0" algn="just">
              <a:buNone/>
            </a:pPr>
            <a:endParaRPr lang="x-none" sz="2200" dirty="0">
              <a:solidFill>
                <a:srgbClr val="000000"/>
              </a:solidFill>
            </a:endParaRPr>
          </a:p>
          <a:p>
            <a:pPr marL="0" indent="0" algn="just">
              <a:buNone/>
            </a:pPr>
            <a:r>
              <a:rPr sz="2200" dirty="0">
                <a:solidFill>
                  <a:srgbClr val="000000"/>
                </a:solidFill>
                <a:sym typeface="+mn-ea"/>
              </a:rPr>
              <a:t>•  The axons of this </a:t>
            </a:r>
            <a:r>
              <a:rPr sz="2200" dirty="0" err="1">
                <a:solidFill>
                  <a:srgbClr val="000000"/>
                </a:solidFill>
                <a:sym typeface="+mn-ea"/>
              </a:rPr>
              <a:t>fibres</a:t>
            </a:r>
            <a:r>
              <a:rPr sz="2200" dirty="0">
                <a:solidFill>
                  <a:srgbClr val="000000"/>
                </a:solidFill>
                <a:sym typeface="+mn-ea"/>
              </a:rPr>
              <a:t> end in the medulla in the nucleus </a:t>
            </a:r>
            <a:r>
              <a:rPr sz="2200" dirty="0" err="1">
                <a:solidFill>
                  <a:srgbClr val="000000"/>
                </a:solidFill>
                <a:sym typeface="+mn-ea"/>
              </a:rPr>
              <a:t>gracilis</a:t>
            </a:r>
            <a:r>
              <a:rPr sz="2200" dirty="0">
                <a:solidFill>
                  <a:srgbClr val="000000"/>
                </a:solidFill>
                <a:sym typeface="+mn-ea"/>
              </a:rPr>
              <a:t>. Here the first relay takes place and second order neuron arises.</a:t>
            </a:r>
            <a:endParaRPr lang="x-none" sz="2200" dirty="0">
              <a:solidFill>
                <a:srgbClr val="000000"/>
              </a:solidFill>
            </a:endParaRPr>
          </a:p>
          <a:p>
            <a:pPr algn="just"/>
            <a:endParaRPr lang="en-US" sz="2200" dirty="0">
              <a:solidFill>
                <a:srgbClr val="000000"/>
              </a:solidFill>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Picture 2097176"/>
          <p:cNvPicPr>
            <a:picLocks/>
          </p:cNvPicPr>
          <p:nvPr/>
        </p:nvPicPr>
        <p:blipFill>
          <a:blip r:embed="rId3"/>
          <a:stretch>
            <a:fillRect/>
          </a:stretch>
        </p:blipFill>
        <p:spPr>
          <a:xfrm>
            <a:off x="-161852" y="0"/>
            <a:ext cx="10232733" cy="7914291"/>
          </a:xfrm>
          <a:prstGeom prst="rect">
            <a:avLst/>
          </a:prstGeom>
        </p:spPr>
      </p:pic>
      <p:sp>
        <p:nvSpPr>
          <p:cNvPr id="1048659" name="Title 1"/>
          <p:cNvSpPr>
            <a:spLocks noGrp="1"/>
          </p:cNvSpPr>
          <p:nvPr>
            <p:ph type="title"/>
          </p:nvPr>
        </p:nvSpPr>
        <p:spPr/>
        <p:txBody>
          <a:bodyPr/>
          <a:lstStyle/>
          <a:p>
            <a:pPr indent="0">
              <a:buNone/>
            </a:pPr>
            <a:r>
              <a:rPr lang="en-IN" altLang="en-US" sz="2200"/>
              <a:t>TRACT OF GOLL AND BURDACH</a:t>
            </a:r>
          </a:p>
        </p:txBody>
      </p:sp>
      <p:graphicFrame>
        <p:nvGraphicFramePr>
          <p:cNvPr id="4194306" name="Object 1073742852"/>
          <p:cNvGraphicFramePr>
            <a:graphicFrameLocks/>
          </p:cNvGraphicFramePr>
          <p:nvPr/>
        </p:nvGraphicFramePr>
        <p:xfrm>
          <a:off x="2570480" y="1460500"/>
          <a:ext cx="4739005" cy="5297170"/>
        </p:xfrm>
        <a:graphic>
          <a:graphicData uri="http://schemas.openxmlformats.org/presentationml/2006/ole">
            <mc:AlternateContent xmlns:mc="http://schemas.openxmlformats.org/markup-compatibility/2006">
              <mc:Choice xmlns:v="urn:schemas-microsoft-com:vml" Requires="v">
                <p:oleObj spid="_x0000_s48145" r:id="rId4" imgW="6674425" imgH="7902671" progId="StaticMetafile">
                  <p:embed/>
                </p:oleObj>
              </mc:Choice>
              <mc:Fallback>
                <p:oleObj r:id="rId4" imgW="6674425" imgH="7902671" progId="StaticMetafile">
                  <p:embed/>
                  <p:pic>
                    <p:nvPicPr>
                      <p:cNvPr id="0" name="Picture 1" descr="image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480" y="1460500"/>
                        <a:ext cx="4739005" cy="529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Picture 2097242"/>
          <p:cNvPicPr>
            <a:picLocks/>
          </p:cNvPicPr>
          <p:nvPr/>
        </p:nvPicPr>
        <p:blipFill>
          <a:blip r:embed="rId2"/>
          <a:stretch>
            <a:fillRect/>
          </a:stretch>
        </p:blipFill>
        <p:spPr>
          <a:xfrm>
            <a:off x="0" y="0"/>
            <a:ext cx="10314874" cy="7570055"/>
          </a:xfrm>
          <a:prstGeom prst="rect">
            <a:avLst/>
          </a:prstGeom>
        </p:spPr>
      </p:pic>
      <p:sp>
        <p:nvSpPr>
          <p:cNvPr id="1048660" name="Text Box 99"/>
          <p:cNvSpPr txBox="1"/>
          <p:nvPr/>
        </p:nvSpPr>
        <p:spPr>
          <a:xfrm>
            <a:off x="1123314" y="2297614"/>
            <a:ext cx="7833995" cy="4154984"/>
          </a:xfrm>
          <a:prstGeom prst="rect">
            <a:avLst/>
          </a:prstGeom>
          <a:noFill/>
          <a:ln w="9525">
            <a:noFill/>
          </a:ln>
        </p:spPr>
        <p:txBody>
          <a:bodyPr wrap="square">
            <a:spAutoFit/>
          </a:bodyPr>
          <a:lstStyle/>
          <a:p>
            <a:pPr indent="0"/>
            <a:r>
              <a:rPr sz="2200" b="0" dirty="0">
                <a:solidFill>
                  <a:srgbClr val="000000"/>
                </a:solidFill>
                <a:latin typeface="Times New Roman" panose="02020603050405020304" charset="0"/>
                <a:cs typeface="Times New Roman" panose="02020603050405020304" charset="0"/>
              </a:rPr>
              <a:t>TERMINATION</a:t>
            </a:r>
          </a:p>
          <a:p>
            <a:pPr indent="0" algn="just"/>
            <a:r>
              <a:rPr sz="2200" b="0" dirty="0">
                <a:solidFill>
                  <a:srgbClr val="000000"/>
                </a:solidFill>
                <a:latin typeface="Times New Roman" panose="02020603050405020304" charset="0"/>
                <a:cs typeface="Times New Roman" panose="02020603050405020304" charset="0"/>
              </a:rPr>
              <a:t>
• The axons of second order neuron are divided into two groups: external and internal arcuate </a:t>
            </a:r>
            <a:r>
              <a:rPr sz="2200" b="0" dirty="0" err="1">
                <a:solidFill>
                  <a:srgbClr val="000000"/>
                </a:solidFill>
                <a:latin typeface="Times New Roman" panose="02020603050405020304" charset="0"/>
                <a:cs typeface="Times New Roman" panose="02020603050405020304" charset="0"/>
              </a:rPr>
              <a:t>fibres</a:t>
            </a:r>
            <a:r>
              <a:rPr sz="2200" b="0" dirty="0">
                <a:solidFill>
                  <a:srgbClr val="000000"/>
                </a:solidFill>
                <a:latin typeface="Times New Roman" panose="02020603050405020304" charset="0"/>
                <a:cs typeface="Times New Roman" panose="02020603050405020304" charset="0"/>
              </a:rPr>
              <a:t>. The internal arcuate </a:t>
            </a:r>
            <a:r>
              <a:rPr sz="2200" b="0" dirty="0" err="1">
                <a:solidFill>
                  <a:srgbClr val="000000"/>
                </a:solidFill>
                <a:latin typeface="Times New Roman" panose="02020603050405020304" charset="0"/>
                <a:cs typeface="Times New Roman" panose="02020603050405020304" charset="0"/>
              </a:rPr>
              <a:t>fibres</a:t>
            </a:r>
            <a:r>
              <a:rPr sz="2200" b="0" dirty="0">
                <a:solidFill>
                  <a:srgbClr val="000000"/>
                </a:solidFill>
                <a:latin typeface="Times New Roman" panose="02020603050405020304" charset="0"/>
                <a:cs typeface="Times New Roman" panose="02020603050405020304" charset="0"/>
              </a:rPr>
              <a:t> being the axons of the second order neuron, cross to the opposite side, enter the medial fillet or lemniscus, pass through midbrain and end in ventral posterolateral nucleus of thalamus. Here the second relay takes place and third order neuron arises.</a:t>
            </a:r>
          </a:p>
          <a:p>
            <a:pPr indent="0" algn="just"/>
            <a:r>
              <a:rPr sz="2200" b="0" dirty="0">
                <a:solidFill>
                  <a:srgbClr val="000000"/>
                </a:solidFill>
                <a:latin typeface="Times New Roman" panose="02020603050405020304" charset="0"/>
                <a:cs typeface="Times New Roman" panose="02020603050405020304" charset="0"/>
              </a:rPr>
              <a:t>
• From here, fibers of the third order neuron relay to sensory area of cerebral cortex.
 </a:t>
            </a:r>
            <a:endParaRPr lang="en-US" sz="2200" dirty="0">
              <a:solidFill>
                <a:srgbClr val="000000"/>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2097240"/>
          <p:cNvPicPr>
            <a:picLocks/>
          </p:cNvPicPr>
          <p:nvPr/>
        </p:nvPicPr>
        <p:blipFill>
          <a:blip r:embed="rId2"/>
          <a:stretch>
            <a:fillRect/>
          </a:stretch>
        </p:blipFill>
        <p:spPr>
          <a:xfrm>
            <a:off x="0" y="0"/>
            <a:ext cx="10118339" cy="7728664"/>
          </a:xfrm>
          <a:prstGeom prst="rect">
            <a:avLst/>
          </a:prstGeom>
        </p:spPr>
      </p:pic>
      <p:sp>
        <p:nvSpPr>
          <p:cNvPr id="1048661" name="Text Box 99"/>
          <p:cNvSpPr txBox="1"/>
          <p:nvPr/>
        </p:nvSpPr>
        <p:spPr>
          <a:xfrm>
            <a:off x="2007443" y="1459610"/>
            <a:ext cx="7258124" cy="6124754"/>
          </a:xfrm>
          <a:prstGeom prst="rect">
            <a:avLst/>
          </a:prstGeom>
          <a:noFill/>
          <a:ln w="9525">
            <a:noFill/>
          </a:ln>
        </p:spPr>
        <p:txBody>
          <a:bodyPr wrap="square">
            <a:spAutoFit/>
          </a:bodyPr>
          <a:lstStyle/>
          <a:p>
            <a:pPr indent="0"/>
            <a:r>
              <a:rPr sz="2800" b="0" dirty="0">
                <a:latin typeface="Times New Roman" panose="02020603050405020304" charset="0"/>
                <a:cs typeface="Times New Roman" panose="02020603050405020304" charset="0"/>
              </a:rPr>
              <a:t>FUNCTIONS
</a:t>
            </a:r>
            <a:endParaRPr lang="en-US" sz="2800" b="0" dirty="0">
              <a:latin typeface="Times New Roman" panose="02020603050405020304" charset="0"/>
              <a:cs typeface="Times New Roman" panose="02020603050405020304" charset="0"/>
            </a:endParaRPr>
          </a:p>
          <a:p>
            <a:pPr indent="0" algn="just"/>
            <a:r>
              <a:rPr sz="2800" b="0" dirty="0">
                <a:latin typeface="Times New Roman" panose="02020603050405020304" charset="0"/>
                <a:cs typeface="Times New Roman" panose="02020603050405020304" charset="0"/>
              </a:rPr>
              <a:t>• Fine touch sensation, tactile </a:t>
            </a:r>
            <a:r>
              <a:rPr sz="2800" b="0" dirty="0" err="1">
                <a:latin typeface="Times New Roman" panose="02020603050405020304" charset="0"/>
                <a:cs typeface="Times New Roman" panose="02020603050405020304" charset="0"/>
              </a:rPr>
              <a:t>localisation</a:t>
            </a:r>
            <a:r>
              <a:rPr sz="2800" b="0" dirty="0">
                <a:latin typeface="Times New Roman" panose="02020603050405020304" charset="0"/>
                <a:cs typeface="Times New Roman" panose="02020603050405020304" charset="0"/>
              </a:rPr>
              <a:t> and tactile discrimination.
</a:t>
            </a:r>
            <a:endParaRPr lang="en-US" sz="2800" b="0" dirty="0">
              <a:latin typeface="Times New Roman" panose="02020603050405020304" charset="0"/>
              <a:cs typeface="Times New Roman" panose="02020603050405020304" charset="0"/>
            </a:endParaRPr>
          </a:p>
          <a:p>
            <a:pPr indent="0" algn="just"/>
            <a:r>
              <a:rPr sz="2800" b="0" dirty="0">
                <a:latin typeface="Times New Roman" panose="02020603050405020304" charset="0"/>
                <a:cs typeface="Times New Roman" panose="02020603050405020304" charset="0"/>
              </a:rPr>
              <a:t>• </a:t>
            </a:r>
            <a:r>
              <a:rPr sz="2800" b="0" dirty="0" err="1">
                <a:latin typeface="Times New Roman" panose="02020603050405020304" charset="0"/>
                <a:cs typeface="Times New Roman" panose="02020603050405020304" charset="0"/>
              </a:rPr>
              <a:t>Kinaesthetic</a:t>
            </a:r>
            <a:r>
              <a:rPr sz="2800" b="0" dirty="0">
                <a:latin typeface="Times New Roman" panose="02020603050405020304" charset="0"/>
                <a:cs typeface="Times New Roman" panose="02020603050405020304" charset="0"/>
              </a:rPr>
              <a:t> sensation
</a:t>
            </a:r>
            <a:endParaRPr lang="en-US" sz="2800" b="0" dirty="0">
              <a:latin typeface="Times New Roman" panose="02020603050405020304" charset="0"/>
              <a:cs typeface="Times New Roman" panose="02020603050405020304" charset="0"/>
            </a:endParaRPr>
          </a:p>
          <a:p>
            <a:pPr indent="0" algn="just"/>
            <a:r>
              <a:rPr sz="2800" b="0" dirty="0">
                <a:latin typeface="Times New Roman" panose="02020603050405020304" charset="0"/>
                <a:cs typeface="Times New Roman" panose="02020603050405020304" charset="0"/>
              </a:rPr>
              <a:t>• Sense of vibration
</a:t>
            </a:r>
            <a:endParaRPr lang="en-US" sz="2800" b="0" dirty="0">
              <a:latin typeface="Times New Roman" panose="02020603050405020304" charset="0"/>
              <a:cs typeface="Times New Roman" panose="02020603050405020304" charset="0"/>
            </a:endParaRPr>
          </a:p>
          <a:p>
            <a:pPr indent="0" algn="just"/>
            <a:r>
              <a:rPr sz="2800" b="0" dirty="0">
                <a:latin typeface="Times New Roman" panose="02020603050405020304" charset="0"/>
                <a:cs typeface="Times New Roman" panose="02020603050405020304" charset="0"/>
              </a:rPr>
              <a:t>• Some unconscious impulses passing through the cerebellum through external </a:t>
            </a:r>
            <a:r>
              <a:rPr sz="2800" b="0" dirty="0" err="1">
                <a:latin typeface="Times New Roman" panose="02020603050405020304" charset="0"/>
                <a:cs typeface="Times New Roman" panose="02020603050405020304" charset="0"/>
              </a:rPr>
              <a:t>arcuatefibres</a:t>
            </a:r>
            <a:r>
              <a:rPr sz="2800" b="0" dirty="0">
                <a:latin typeface="Times New Roman" panose="02020603050405020304" charset="0"/>
                <a:cs typeface="Times New Roman" panose="02020603050405020304" charset="0"/>
              </a:rPr>
              <a:t>.
</a:t>
            </a:r>
            <a:endParaRPr lang="en-US" sz="2800" b="0" dirty="0">
              <a:latin typeface="Times New Roman" panose="02020603050405020304" charset="0"/>
              <a:cs typeface="Times New Roman" panose="02020603050405020304" charset="0"/>
            </a:endParaRPr>
          </a:p>
          <a:p>
            <a:pPr indent="0" algn="just"/>
            <a:r>
              <a:rPr sz="2800" b="0" dirty="0">
                <a:latin typeface="Times New Roman" panose="02020603050405020304" charset="0"/>
                <a:cs typeface="Times New Roman" panose="02020603050405020304" charset="0"/>
              </a:rPr>
              <a:t>• May constitute the sensory pathway for some superficial reflexes.</a:t>
            </a:r>
            <a:endParaRPr lang="en-US" sz="2800" b="0" dirty="0">
              <a:latin typeface="Times New Roman" panose="02020603050405020304" charset="0"/>
              <a:cs typeface="Times New Roman" panose="0202060305040502030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Picture 2097239"/>
          <p:cNvPicPr>
            <a:picLocks/>
          </p:cNvPicPr>
          <p:nvPr/>
        </p:nvPicPr>
        <p:blipFill>
          <a:blip r:embed="rId2"/>
          <a:stretch>
            <a:fillRect/>
          </a:stretch>
        </p:blipFill>
        <p:spPr>
          <a:xfrm>
            <a:off x="0" y="0"/>
            <a:ext cx="10214780" cy="7927031"/>
          </a:xfrm>
          <a:prstGeom prst="rect">
            <a:avLst/>
          </a:prstGeom>
        </p:spPr>
      </p:pic>
      <p:sp>
        <p:nvSpPr>
          <p:cNvPr id="1048662" name="Title 3"/>
          <p:cNvSpPr>
            <a:spLocks noGrp="1"/>
          </p:cNvSpPr>
          <p:nvPr>
            <p:ph type="title"/>
          </p:nvPr>
        </p:nvSpPr>
        <p:spPr>
          <a:xfrm>
            <a:off x="0" y="1730642"/>
            <a:ext cx="9072563" cy="1259946"/>
          </a:xfrm>
        </p:spPr>
        <p:txBody>
          <a:bodyPr/>
          <a:lstStyle/>
          <a:p>
            <a:pPr indent="0">
              <a:buNone/>
            </a:pPr>
            <a:r>
              <a:rPr lang="en-US"/>
              <a:t>FASCICULUS CUNEATUS (TRACT OF BURDACH)</a:t>
            </a:r>
          </a:p>
        </p:txBody>
      </p:sp>
      <p:sp>
        <p:nvSpPr>
          <p:cNvPr id="1048663" name="Content Placeholder 4"/>
          <p:cNvSpPr>
            <a:spLocks noGrp="1"/>
          </p:cNvSpPr>
          <p:nvPr>
            <p:ph idx="1"/>
          </p:nvPr>
        </p:nvSpPr>
        <p:spPr>
          <a:xfrm>
            <a:off x="733420" y="3779837"/>
            <a:ext cx="9071640" cy="4989240"/>
          </a:xfrm>
        </p:spPr>
        <p:txBody>
          <a:bodyPr/>
          <a:lstStyle/>
          <a:p>
            <a:pPr algn="just"/>
            <a:r>
              <a:rPr lang="en-US" sz="2200" dirty="0"/>
              <a:t>The course relay termination and functions are same as that of tract of </a:t>
            </a:r>
            <a:r>
              <a:rPr lang="en-US" sz="2200" dirty="0" err="1"/>
              <a:t>goll</a:t>
            </a:r>
            <a:r>
              <a:rPr lang="en-US" sz="2200" dirty="0"/>
              <a:t>. The differences are</a:t>
            </a:r>
          </a:p>
          <a:p>
            <a:pPr algn="just"/>
            <a:r>
              <a:rPr lang="en-US" sz="2200" dirty="0"/>
              <a:t>It is made up of posterior root </a:t>
            </a:r>
            <a:r>
              <a:rPr lang="en-US" sz="2200" dirty="0" err="1"/>
              <a:t>fibres</a:t>
            </a:r>
            <a:r>
              <a:rPr lang="en-US" sz="2200" dirty="0"/>
              <a:t> from upper half of the body.</a:t>
            </a:r>
          </a:p>
          <a:p>
            <a:pPr algn="just"/>
            <a:r>
              <a:rPr lang="en-US" sz="2200" dirty="0"/>
              <a:t>Situated laterally in the posterior column of the upper thoracic and cervical regions only.</a:t>
            </a:r>
          </a:p>
          <a:p>
            <a:pPr algn="just"/>
            <a:r>
              <a:rPr lang="en-US" sz="2200" dirty="0"/>
              <a:t>Ends in medulla in nucleus </a:t>
            </a:r>
            <a:r>
              <a:rPr lang="en-US" sz="2200" dirty="0" err="1"/>
              <a:t>cuneatus</a:t>
            </a:r>
            <a:r>
              <a:rPr lang="en-US" sz="2200" dirty="0"/>
              <a:t>.</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2097238"/>
          <p:cNvPicPr>
            <a:picLocks/>
          </p:cNvPicPr>
          <p:nvPr/>
        </p:nvPicPr>
        <p:blipFill>
          <a:blip r:embed="rId2"/>
          <a:stretch>
            <a:fillRect/>
          </a:stretch>
        </p:blipFill>
        <p:spPr>
          <a:xfrm>
            <a:off x="0" y="0"/>
            <a:ext cx="10146937" cy="7814338"/>
          </a:xfrm>
          <a:prstGeom prst="rect">
            <a:avLst/>
          </a:prstGeom>
        </p:spPr>
      </p:pic>
      <p:sp>
        <p:nvSpPr>
          <p:cNvPr id="1048664" name="Title 1"/>
          <p:cNvSpPr>
            <a:spLocks noGrp="1"/>
          </p:cNvSpPr>
          <p:nvPr>
            <p:ph type="title"/>
          </p:nvPr>
        </p:nvSpPr>
        <p:spPr>
          <a:xfrm>
            <a:off x="1183242" y="1159481"/>
            <a:ext cx="9072563" cy="1259946"/>
          </a:xfrm>
        </p:spPr>
        <p:txBody>
          <a:bodyPr/>
          <a:lstStyle/>
          <a:p>
            <a:pPr indent="0">
              <a:buNone/>
            </a:pPr>
            <a:r>
              <a:rPr lang="en-US"/>
              <a:t>VENTRAL SPINOCEREBELLAR TRACT (GOWER’S TRACT)</a:t>
            </a:r>
          </a:p>
        </p:txBody>
      </p:sp>
      <p:sp>
        <p:nvSpPr>
          <p:cNvPr id="1048665" name="Content Placeholder 2"/>
          <p:cNvSpPr>
            <a:spLocks noGrp="1"/>
          </p:cNvSpPr>
          <p:nvPr>
            <p:ph idx="1"/>
          </p:nvPr>
        </p:nvSpPr>
        <p:spPr>
          <a:xfrm>
            <a:off x="1862455" y="2643782"/>
            <a:ext cx="7714138" cy="4089457"/>
          </a:xfrm>
        </p:spPr>
        <p:txBody>
          <a:bodyPr/>
          <a:lstStyle/>
          <a:p>
            <a:pPr marL="107950" indent="0">
              <a:buNone/>
            </a:pPr>
            <a:r>
              <a:rPr lang="en-IN" altLang="en-US" sz="2200" dirty="0"/>
              <a:t>         </a:t>
            </a:r>
          </a:p>
          <a:p>
            <a:pPr marL="107950" indent="0">
              <a:buNone/>
            </a:pPr>
            <a:endParaRPr lang="en-IN" altLang="en-US" sz="2200" dirty="0"/>
          </a:p>
          <a:p>
            <a:pPr marL="107950" indent="0" algn="just">
              <a:buNone/>
            </a:pPr>
            <a:r>
              <a:rPr lang="en-US" sz="2200" dirty="0"/>
              <a:t>It is constituted by the fibers of second order neurons of the pathway for subconscious </a:t>
            </a:r>
            <a:r>
              <a:rPr lang="en-US" sz="2200" dirty="0" err="1"/>
              <a:t>kinaesthetic</a:t>
            </a:r>
            <a:r>
              <a:rPr lang="en-US" sz="2200" dirty="0"/>
              <a:t> sensation.</a:t>
            </a:r>
          </a:p>
          <a:p>
            <a:pPr marL="107950" indent="0" algn="just">
              <a:buNone/>
            </a:pPr>
            <a:r>
              <a:rPr lang="en-US" sz="2200" dirty="0"/>
              <a:t>SITUATION</a:t>
            </a:r>
          </a:p>
          <a:p>
            <a:pPr marL="107950" indent="0" algn="just">
              <a:buNone/>
            </a:pPr>
            <a:r>
              <a:rPr lang="en-US" sz="2200" dirty="0"/>
              <a:t>It is situated in the lateral white column of the spinal cord along the lateral periphery.</a:t>
            </a:r>
          </a:p>
          <a:p>
            <a:pPr marL="107950" indent="0" algn="just">
              <a:buNone/>
            </a:pPr>
            <a:endParaRPr lang="en-US" sz="2200"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Picture 2097237"/>
          <p:cNvPicPr>
            <a:picLocks/>
          </p:cNvPicPr>
          <p:nvPr/>
        </p:nvPicPr>
        <p:blipFill>
          <a:blip r:embed="rId2"/>
          <a:stretch>
            <a:fillRect/>
          </a:stretch>
        </p:blipFill>
        <p:spPr>
          <a:xfrm>
            <a:off x="-886552" y="-556883"/>
            <a:ext cx="11029835" cy="8284007"/>
          </a:xfrm>
          <a:prstGeom prst="rect">
            <a:avLst/>
          </a:prstGeom>
        </p:spPr>
      </p:pic>
      <p:sp>
        <p:nvSpPr>
          <p:cNvPr id="1048666" name="Content Placeholder 2"/>
          <p:cNvSpPr>
            <a:spLocks noGrp="1"/>
          </p:cNvSpPr>
          <p:nvPr>
            <p:ph idx="1"/>
          </p:nvPr>
        </p:nvSpPr>
        <p:spPr>
          <a:xfrm>
            <a:off x="504492" y="1722069"/>
            <a:ext cx="9071640" cy="4989240"/>
          </a:xfrm>
        </p:spPr>
        <p:txBody>
          <a:bodyPr/>
          <a:lstStyle/>
          <a:p>
            <a:pPr marL="107950" indent="0">
              <a:buNone/>
            </a:pPr>
            <a:r>
              <a:rPr lang="en-US" sz="2200" dirty="0">
                <a:sym typeface="+mn-ea"/>
              </a:rPr>
              <a:t>ORIGIN</a:t>
            </a:r>
            <a:endParaRPr lang="en-US" sz="2200" dirty="0"/>
          </a:p>
          <a:p>
            <a:pPr algn="just"/>
            <a:r>
              <a:rPr lang="en-US" sz="2200" dirty="0" err="1">
                <a:sym typeface="+mn-ea"/>
              </a:rPr>
              <a:t>Fibres</a:t>
            </a:r>
            <a:r>
              <a:rPr lang="en-US" sz="2200" dirty="0">
                <a:sym typeface="+mn-ea"/>
              </a:rPr>
              <a:t> of this tract arise from the marginal nucleus in posterior grey horn. Neurons of marginal nucleus form the second order neurons. Fibers from these neurons make their first appearance in lower lumbar segments of spinal cord.</a:t>
            </a:r>
            <a:endParaRPr lang="en-US" sz="2200" dirty="0"/>
          </a:p>
          <a:p>
            <a:pPr algn="just"/>
            <a:r>
              <a:rPr lang="en-US" sz="2200" dirty="0">
                <a:sym typeface="+mn-ea"/>
              </a:rPr>
              <a:t>First order neurons are in the posterior root ganglia and receive the impulses of proprioception from the proprioceptors in muscle, tendon and joints. Fibers from neurons of posterior root ganglia reach the marginal cells through posterior nerve root. </a:t>
            </a:r>
            <a:endParaRPr lang="en-US" sz="2200"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2097184"/>
          <p:cNvPicPr>
            <a:picLocks/>
          </p:cNvPicPr>
          <p:nvPr/>
        </p:nvPicPr>
        <p:blipFill>
          <a:blip r:embed="rId3"/>
          <a:stretch>
            <a:fillRect/>
          </a:stretch>
        </p:blipFill>
        <p:spPr>
          <a:xfrm>
            <a:off x="0" y="0"/>
            <a:ext cx="10032544" cy="7742941"/>
          </a:xfrm>
          <a:prstGeom prst="rect">
            <a:avLst/>
          </a:prstGeom>
        </p:spPr>
      </p:pic>
      <p:sp>
        <p:nvSpPr>
          <p:cNvPr id="1048667" name="Title 3"/>
          <p:cNvSpPr>
            <a:spLocks noGrp="1"/>
          </p:cNvSpPr>
          <p:nvPr>
            <p:ph type="title"/>
          </p:nvPr>
        </p:nvSpPr>
        <p:spPr/>
        <p:txBody>
          <a:bodyPr/>
          <a:lstStyle/>
          <a:p>
            <a:pPr indent="0">
              <a:buNone/>
            </a:pPr>
            <a:r>
              <a:rPr lang="en-IN" altLang="en-US" sz="2200"/>
              <a:t>FLECHSIG'S AND GOWER'S TRACT</a:t>
            </a:r>
          </a:p>
        </p:txBody>
      </p:sp>
      <p:graphicFrame>
        <p:nvGraphicFramePr>
          <p:cNvPr id="4194307" name="Object 1073742853"/>
          <p:cNvGraphicFramePr>
            <a:graphicFrameLocks/>
          </p:cNvGraphicFramePr>
          <p:nvPr/>
        </p:nvGraphicFramePr>
        <p:xfrm>
          <a:off x="2110105" y="1976755"/>
          <a:ext cx="4905375" cy="5062855"/>
        </p:xfrm>
        <a:graphic>
          <a:graphicData uri="http://schemas.openxmlformats.org/presentationml/2006/ole">
            <mc:AlternateContent xmlns:mc="http://schemas.openxmlformats.org/markup-compatibility/2006">
              <mc:Choice xmlns:v="urn:schemas-microsoft-com:vml" Requires="v">
                <p:oleObj spid="_x0000_s54289" r:id="rId4" imgW="3429000" imgH="4371975" progId="StaticMetafile">
                  <p:embed/>
                </p:oleObj>
              </mc:Choice>
              <mc:Fallback>
                <p:oleObj r:id="rId4" imgW="3429000" imgH="4371975" progId="StaticMetafile">
                  <p:embed/>
                  <p:pic>
                    <p:nvPicPr>
                      <p:cNvPr id="0" name="Picture 1" descr="image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0105" y="1976755"/>
                        <a:ext cx="4905375" cy="506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ext Box 99"/>
          <p:cNvSpPr txBox="1"/>
          <p:nvPr/>
        </p:nvSpPr>
        <p:spPr>
          <a:xfrm>
            <a:off x="935856" y="700405"/>
            <a:ext cx="8222749" cy="4493538"/>
          </a:xfrm>
          <a:prstGeom prst="rect">
            <a:avLst/>
          </a:prstGeom>
          <a:noFill/>
          <a:ln w="9525">
            <a:noFill/>
          </a:ln>
        </p:spPr>
        <p:txBody>
          <a:bodyPr wrap="square">
            <a:spAutoFit/>
          </a:bodyPr>
          <a:lstStyle/>
          <a:p>
            <a:pPr indent="0"/>
            <a:r>
              <a:rPr sz="2200" b="0" dirty="0">
                <a:latin typeface="Times New Roman" panose="02020603050405020304" charset="0"/>
                <a:cs typeface="Times New Roman" panose="02020603050405020304" charset="0"/>
              </a:rPr>
              <a:t>COURSE </a:t>
            </a:r>
          </a:p>
          <a:p>
            <a:r>
              <a:rPr sz="2200" b="0" dirty="0">
                <a:latin typeface="Times New Roman" panose="02020603050405020304" charset="0"/>
                <a:cs typeface="Times New Roman" panose="02020603050405020304" charset="0"/>
              </a:rPr>
              <a:t>
•   Ventral spinocerebellar tract contains both crossed and uncrossed </a:t>
            </a:r>
            <a:r>
              <a:rPr sz="2200" b="0" dirty="0" err="1">
                <a:latin typeface="Times New Roman" panose="02020603050405020304" charset="0"/>
                <a:cs typeface="Times New Roman" panose="02020603050405020304" charset="0"/>
              </a:rPr>
              <a:t>fibers.Mojority</a:t>
            </a:r>
            <a:r>
              <a:rPr sz="2200" b="0" dirty="0">
                <a:latin typeface="Times New Roman" panose="02020603050405020304" charset="0"/>
                <a:cs typeface="Times New Roman" panose="02020603050405020304" charset="0"/>
              </a:rPr>
              <a:t> of the fibers from the marginal nucleus cross the midline and ascend in the lateral white column of the opposite side.</a:t>
            </a:r>
          </a:p>
          <a:p>
            <a:r>
              <a:rPr sz="2200" b="0" dirty="0">
                <a:latin typeface="Times New Roman" panose="02020603050405020304" charset="0"/>
                <a:cs typeface="Times New Roman" panose="02020603050405020304" charset="0"/>
              </a:rPr>
              <a:t>
•   Some </a:t>
            </a:r>
            <a:r>
              <a:rPr sz="2200" b="0" dirty="0" err="1">
                <a:latin typeface="Times New Roman" panose="02020603050405020304" charset="0"/>
                <a:cs typeface="Times New Roman" panose="02020603050405020304" charset="0"/>
              </a:rPr>
              <a:t>fibres</a:t>
            </a:r>
            <a:r>
              <a:rPr sz="2200" b="0" dirty="0">
                <a:latin typeface="Times New Roman" panose="02020603050405020304" charset="0"/>
                <a:cs typeface="Times New Roman" panose="02020603050405020304" charset="0"/>
              </a:rPr>
              <a:t> ascend in the lateral white column of same side also.</a:t>
            </a:r>
          </a:p>
          <a:p>
            <a:r>
              <a:rPr sz="2200" b="0" dirty="0">
                <a:latin typeface="Times New Roman" panose="02020603050405020304" charset="0"/>
                <a:cs typeface="Times New Roman" panose="02020603050405020304" charset="0"/>
              </a:rPr>
              <a:t>
•   These </a:t>
            </a:r>
            <a:r>
              <a:rPr sz="2200" b="0" dirty="0" err="1">
                <a:latin typeface="Times New Roman" panose="02020603050405020304" charset="0"/>
                <a:cs typeface="Times New Roman" panose="02020603050405020304" charset="0"/>
              </a:rPr>
              <a:t>fibres</a:t>
            </a:r>
            <a:r>
              <a:rPr sz="2200" b="0" dirty="0">
                <a:latin typeface="Times New Roman" panose="02020603050405020304" charset="0"/>
                <a:cs typeface="Times New Roman" panose="02020603050405020304" charset="0"/>
              </a:rPr>
              <a:t> ascend through other spinal segments medulla, pons and midbrain.</a:t>
            </a:r>
          </a:p>
          <a:p>
            <a:r>
              <a:rPr sz="2200" b="0" dirty="0">
                <a:latin typeface="Times New Roman" panose="02020603050405020304" charset="0"/>
                <a:cs typeface="Times New Roman" panose="02020603050405020304" charset="0"/>
              </a:rPr>
              <a:t>
•   Finally the fibers reach cerebellum through the superior cerebral </a:t>
            </a:r>
            <a:r>
              <a:rPr lang="en-IN" sz="2200" b="0" dirty="0" smtClean="0">
                <a:latin typeface="Times New Roman" panose="02020603050405020304" charset="0"/>
                <a:cs typeface="Times New Roman" panose="02020603050405020304" charset="0"/>
              </a:rPr>
              <a:t>  </a:t>
            </a:r>
            <a:r>
              <a:rPr sz="2200" b="0" dirty="0" smtClean="0">
                <a:latin typeface="Times New Roman" panose="02020603050405020304" charset="0"/>
                <a:cs typeface="Times New Roman" panose="02020603050405020304" charset="0"/>
              </a:rPr>
              <a:t>peduncle</a:t>
            </a:r>
            <a:r>
              <a:rPr sz="2200" b="0" dirty="0">
                <a:latin typeface="Times New Roman" panose="02020603050405020304" charset="0"/>
                <a:cs typeface="Times New Roman" panose="02020603050405020304" charset="0"/>
              </a:rPr>
              <a:t>.</a:t>
            </a:r>
            <a:endParaRPr lang="en-US" sz="2200" b="0" dirty="0">
              <a:latin typeface="Times New Roman" panose="02020603050405020304" charset="0"/>
              <a:cs typeface="Times New Roman" panose="0202060305040502030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5" name="Picture 2097188"/>
          <p:cNvPicPr>
            <a:picLocks/>
          </p:cNvPicPr>
          <p:nvPr/>
        </p:nvPicPr>
        <p:blipFill>
          <a:blip r:embed="rId2"/>
          <a:stretch>
            <a:fillRect/>
          </a:stretch>
        </p:blipFill>
        <p:spPr>
          <a:xfrm>
            <a:off x="-127944" y="0"/>
            <a:ext cx="10380699" cy="8000932"/>
          </a:xfrm>
          <a:prstGeom prst="rect">
            <a:avLst/>
          </a:prstGeom>
        </p:spPr>
      </p:pic>
      <p:sp>
        <p:nvSpPr>
          <p:cNvPr id="1048669" name="Text Box 99"/>
          <p:cNvSpPr txBox="1"/>
          <p:nvPr/>
        </p:nvSpPr>
        <p:spPr>
          <a:xfrm>
            <a:off x="512127" y="2339677"/>
            <a:ext cx="9056370" cy="5653723"/>
          </a:xfrm>
          <a:prstGeom prst="rect">
            <a:avLst/>
          </a:prstGeom>
          <a:noFill/>
          <a:ln w="9525">
            <a:noFill/>
          </a:ln>
        </p:spPr>
        <p:txBody>
          <a:bodyPr wrap="square" tIns="0">
            <a:noAutofit/>
          </a:bodyPr>
          <a:lstStyle/>
          <a:p>
            <a:pPr indent="0"/>
            <a:r>
              <a:rPr sz="2200" b="0" dirty="0">
                <a:latin typeface="Times New Roman" panose="02020603050405020304" charset="0"/>
                <a:cs typeface="Times New Roman" panose="02020603050405020304" charset="0"/>
              </a:rPr>
              <a:t>TERMINATION
     </a:t>
            </a:r>
          </a:p>
          <a:p>
            <a:pPr indent="0"/>
            <a:r>
              <a:rPr sz="2200" b="0" dirty="0">
                <a:latin typeface="Times New Roman" panose="02020603050405020304" charset="0"/>
                <a:cs typeface="Times New Roman" panose="02020603050405020304" charset="0"/>
              </a:rPr>
              <a:t>These </a:t>
            </a:r>
            <a:r>
              <a:rPr sz="2200" b="0" dirty="0" err="1">
                <a:latin typeface="Times New Roman" panose="02020603050405020304" charset="0"/>
                <a:cs typeface="Times New Roman" panose="02020603050405020304" charset="0"/>
              </a:rPr>
              <a:t>fibres</a:t>
            </a:r>
            <a:r>
              <a:rPr sz="2200" b="0" dirty="0">
                <a:latin typeface="Times New Roman" panose="02020603050405020304" charset="0"/>
                <a:cs typeface="Times New Roman" panose="02020603050405020304" charset="0"/>
              </a:rPr>
              <a:t> terminate in the cortex of the anterior lobe of cerebellum.</a:t>
            </a:r>
          </a:p>
          <a:p>
            <a:pPr indent="0"/>
            <a:endParaRPr sz="2200" b="0" dirty="0">
              <a:latin typeface="Times New Roman" panose="02020603050405020304" charset="0"/>
              <a:cs typeface="Times New Roman" panose="02020603050405020304" charset="0"/>
            </a:endParaRPr>
          </a:p>
          <a:p>
            <a:pPr indent="0"/>
            <a:r>
              <a:rPr sz="2200" b="0" dirty="0">
                <a:latin typeface="Times New Roman" panose="02020603050405020304" charset="0"/>
                <a:cs typeface="Times New Roman" panose="02020603050405020304" charset="0"/>
              </a:rPr>
              <a:t>
FUNCTION
    </a:t>
            </a:r>
          </a:p>
          <a:p>
            <a:pPr indent="0"/>
            <a:r>
              <a:rPr sz="2200" b="0" dirty="0">
                <a:latin typeface="Times New Roman" panose="02020603050405020304" charset="0"/>
                <a:cs typeface="Times New Roman" panose="02020603050405020304" charset="0"/>
              </a:rPr>
              <a:t>Carries impulses of subconscious </a:t>
            </a:r>
            <a:r>
              <a:rPr sz="2200" b="0" dirty="0" err="1">
                <a:latin typeface="Times New Roman" panose="02020603050405020304" charset="0"/>
                <a:cs typeface="Times New Roman" panose="02020603050405020304" charset="0"/>
              </a:rPr>
              <a:t>kinaesthetic</a:t>
            </a:r>
            <a:r>
              <a:rPr sz="2200" b="0" dirty="0">
                <a:latin typeface="Times New Roman" panose="02020603050405020304" charset="0"/>
                <a:cs typeface="Times New Roman" panose="02020603050405020304" charset="0"/>
              </a:rPr>
              <a:t> sensation are also called non-sensory impulses.</a:t>
            </a:r>
          </a:p>
          <a:p>
            <a:pPr indent="0"/>
            <a:endParaRPr sz="2200" b="0" dirty="0">
              <a:latin typeface="Times New Roman" panose="02020603050405020304" charset="0"/>
              <a:cs typeface="Times New Roman" panose="02020603050405020304" charset="0"/>
            </a:endParaRPr>
          </a:p>
          <a:p>
            <a:pPr indent="0"/>
            <a:r>
              <a:rPr sz="2200" b="0" dirty="0">
                <a:latin typeface="Times New Roman" panose="02020603050405020304" charset="0"/>
                <a:cs typeface="Times New Roman" panose="02020603050405020304" charset="0"/>
              </a:rPr>
              <a:t>
EFFECT OF LESION
   </a:t>
            </a:r>
            <a:endParaRPr lang="en-US" sz="2200" b="0" dirty="0">
              <a:latin typeface="Times New Roman" panose="02020603050405020304" charset="0"/>
              <a:cs typeface="Times New Roman" panose="02020603050405020304" charset="0"/>
            </a:endParaRPr>
          </a:p>
          <a:p>
            <a:pPr indent="0"/>
            <a:r>
              <a:rPr sz="2200" b="0" dirty="0">
                <a:latin typeface="Times New Roman" panose="02020603050405020304" charset="0"/>
                <a:cs typeface="Times New Roman" panose="02020603050405020304" charset="0"/>
              </a:rPr>
              <a:t> Lesion of this tract leads to loss of subconscious </a:t>
            </a:r>
            <a:r>
              <a:rPr sz="2200" b="0" dirty="0" err="1">
                <a:latin typeface="Times New Roman" panose="02020603050405020304" charset="0"/>
                <a:cs typeface="Times New Roman" panose="02020603050405020304" charset="0"/>
              </a:rPr>
              <a:t>kinaesthetic</a:t>
            </a:r>
            <a:r>
              <a:rPr sz="2200" b="0" dirty="0">
                <a:latin typeface="Times New Roman" panose="02020603050405020304" charset="0"/>
                <a:cs typeface="Times New Roman" panose="02020603050405020304" charset="0"/>
              </a:rPr>
              <a:t> sensation in the opposite side.  </a:t>
            </a:r>
            <a:endParaRPr lang="en-US" sz="2200" b="0" dirty="0">
              <a:latin typeface="Times New Roman" panose="02020603050405020304" charset="0"/>
              <a:cs typeface="Times New Roman" panose="0202060305040502030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3" descr="13-41-04-Z"/>
          <p:cNvPicPr>
            <a:picLocks noChangeAspect="1"/>
          </p:cNvPicPr>
          <p:nvPr/>
        </p:nvPicPr>
        <p:blipFill>
          <a:blip r:embed="rId3"/>
          <a:srcRect t="8" b="8"/>
          <a:stretch>
            <a:fillRect/>
          </a:stretch>
        </p:blipFill>
        <p:spPr>
          <a:xfrm>
            <a:off x="0" y="-81280"/>
            <a:ext cx="10217785" cy="7640955"/>
          </a:xfrm>
          <a:prstGeom prst="rect">
            <a:avLst/>
          </a:prstGeom>
        </p:spPr>
      </p:pic>
      <p:sp>
        <p:nvSpPr>
          <p:cNvPr id="1048595"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ts val="1800"/>
              </a:lnSpc>
              <a:buNone/>
            </a:pPr>
            <a:r>
              <a:rPr lang="en-US">
                <a:solidFill>
                  <a:srgbClr val="00000A"/>
                </a:solidFill>
              </a:rPr>
              <a:t>INTERNAL STRUCTURE</a:t>
            </a:r>
          </a:p>
        </p:txBody>
      </p:sp>
      <p:sp>
        <p:nvSpPr>
          <p:cNvPr id="1048596" name="Subtitle 2"/>
          <p:cNvSpPr txBox="1">
            <a:spLocks noGrp="1"/>
          </p:cNvSpPr>
          <p:nvPr>
            <p:ph type="subTitle" idx="4294967295"/>
          </p:nvPr>
        </p:nvSpPr>
        <p:spPr>
          <a:xfrm>
            <a:off x="2845435" y="1290955"/>
            <a:ext cx="7056755" cy="548640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just">
              <a:buNone/>
            </a:pPr>
            <a:r>
              <a:rPr lang="en-IN" altLang="en-US" sz="2200" dirty="0">
                <a:solidFill>
                  <a:srgbClr val="00000A"/>
                </a:solidFill>
                <a:latin typeface="Arial" panose="020B0604020202020204" pitchFamily="18"/>
              </a:rPr>
              <a:t>             </a:t>
            </a:r>
            <a:r>
              <a:rPr lang="en-US" sz="2200" dirty="0">
                <a:solidFill>
                  <a:srgbClr val="00000A"/>
                </a:solidFill>
                <a:latin typeface="Arial" panose="020B0604020202020204" pitchFamily="18"/>
              </a:rPr>
              <a:t>When seen in transverse section the grey matter of spinal cord forms an ‘</a:t>
            </a:r>
            <a:r>
              <a:rPr lang="en-US" sz="2200" dirty="0" err="1">
                <a:solidFill>
                  <a:srgbClr val="00000A"/>
                </a:solidFill>
                <a:latin typeface="Arial" panose="020B0604020202020204" pitchFamily="18"/>
              </a:rPr>
              <a:t>H’shaped</a:t>
            </a:r>
            <a:r>
              <a:rPr lang="en-US" sz="2200" dirty="0">
                <a:solidFill>
                  <a:srgbClr val="00000A"/>
                </a:solidFill>
                <a:latin typeface="Arial" panose="020B0604020202020204" pitchFamily="18"/>
              </a:rPr>
              <a:t> mass. In each half of the spinal cord, the grey matter is divisible into</a:t>
            </a:r>
          </a:p>
          <a:p>
            <a:pPr marL="0" lvl="2" indent="0" algn="just" rtl="0" hangingPunct="0">
              <a:buNone/>
            </a:pPr>
            <a:r>
              <a:rPr lang="en-US" sz="2200" dirty="0">
                <a:solidFill>
                  <a:srgbClr val="00000A"/>
                </a:solidFill>
                <a:latin typeface="Arial" panose="020B0604020202020204" pitchFamily="18"/>
              </a:rPr>
              <a:t>Anterior grey column(or horn)</a:t>
            </a:r>
          </a:p>
          <a:p>
            <a:pPr marL="0" lvl="2" indent="0" algn="just" rtl="0" hangingPunct="0">
              <a:buNone/>
            </a:pPr>
            <a:r>
              <a:rPr lang="en-US" sz="2200" dirty="0">
                <a:solidFill>
                  <a:srgbClr val="00000A"/>
                </a:solidFill>
                <a:latin typeface="Arial" panose="020B0604020202020204" pitchFamily="18"/>
              </a:rPr>
              <a:t>Posterior grey column(or horn</a:t>
            </a:r>
            <a:r>
              <a:rPr lang="en-US" sz="2200" dirty="0" smtClean="0">
                <a:solidFill>
                  <a:srgbClr val="00000A"/>
                </a:solidFill>
                <a:latin typeface="Arial" panose="020B0604020202020204" pitchFamily="18"/>
              </a:rPr>
              <a:t>)</a:t>
            </a:r>
            <a:r>
              <a:rPr lang="en-US" sz="2200" dirty="0">
                <a:solidFill>
                  <a:srgbClr val="00000A"/>
                </a:solidFill>
                <a:latin typeface="Arial" panose="020B0604020202020204" pitchFamily="18"/>
              </a:rPr>
              <a:t>	</a:t>
            </a:r>
          </a:p>
          <a:p>
            <a:pPr marL="0" indent="0" algn="just">
              <a:buNone/>
            </a:pPr>
            <a:r>
              <a:rPr lang="en-US" sz="2200" dirty="0">
                <a:solidFill>
                  <a:srgbClr val="00000A"/>
                </a:solidFill>
                <a:latin typeface="Arial" panose="020B0604020202020204" pitchFamily="18"/>
              </a:rPr>
              <a:t>	</a:t>
            </a:r>
          </a:p>
          <a:p>
            <a:pPr marL="0" indent="0" algn="just">
              <a:buNone/>
            </a:pPr>
            <a:r>
              <a:rPr lang="en-US" sz="2200" dirty="0">
                <a:solidFill>
                  <a:srgbClr val="00000A"/>
                </a:solidFill>
                <a:latin typeface="Arial" panose="020B0604020202020204" pitchFamily="18"/>
              </a:rPr>
              <a:t>In all thoracic and first two lumbar segments of spinal cord, a small lateral grey horn is also present. The grey matter of the right and left halves of the spinal cord is connected across the midline by the grey commissure which is traversed by the central canal.    </a:t>
            </a:r>
          </a:p>
          <a:p>
            <a:pPr marL="0" indent="0" algn="just">
              <a:buNone/>
            </a:pPr>
            <a:r>
              <a:rPr lang="en-US" sz="2200" dirty="0">
                <a:solidFill>
                  <a:srgbClr val="00000A"/>
                </a:solidFill>
                <a:latin typeface="Arial" panose="020B0604020202020204" pitchFamily="18"/>
              </a:rPr>
              <a:t>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6" name="Picture 2097189"/>
          <p:cNvPicPr>
            <a:picLocks/>
          </p:cNvPicPr>
          <p:nvPr/>
        </p:nvPicPr>
        <p:blipFill>
          <a:blip r:embed="rId2"/>
          <a:stretch>
            <a:fillRect/>
          </a:stretch>
        </p:blipFill>
        <p:spPr>
          <a:xfrm>
            <a:off x="0" y="0"/>
            <a:ext cx="10465111" cy="7592701"/>
          </a:xfrm>
          <a:prstGeom prst="rect">
            <a:avLst/>
          </a:prstGeom>
        </p:spPr>
      </p:pic>
      <p:sp>
        <p:nvSpPr>
          <p:cNvPr id="1048670" name="Title 4"/>
          <p:cNvSpPr>
            <a:spLocks noGrp="1"/>
          </p:cNvSpPr>
          <p:nvPr>
            <p:ph type="title"/>
          </p:nvPr>
        </p:nvSpPr>
        <p:spPr/>
        <p:txBody>
          <a:bodyPr/>
          <a:lstStyle/>
          <a:p>
            <a:pPr indent="0">
              <a:buNone/>
            </a:pPr>
            <a:r>
              <a:rPr lang="en-US" dirty="0"/>
              <a:t>DORSAL SPINOCEREBELLAR TRACT (</a:t>
            </a:r>
            <a:r>
              <a:rPr lang="en-US" dirty="0" smtClean="0"/>
              <a:t>FLECHSIG’S </a:t>
            </a:r>
            <a:r>
              <a:rPr lang="en-US" dirty="0"/>
              <a:t>TRACT)</a:t>
            </a:r>
          </a:p>
        </p:txBody>
      </p:sp>
      <p:sp>
        <p:nvSpPr>
          <p:cNvPr id="1048671" name="Content Placeholder 5"/>
          <p:cNvSpPr>
            <a:spLocks noGrp="1"/>
          </p:cNvSpPr>
          <p:nvPr>
            <p:ph idx="1"/>
          </p:nvPr>
        </p:nvSpPr>
        <p:spPr>
          <a:xfrm>
            <a:off x="2159992" y="1763923"/>
            <a:ext cx="7416601" cy="5400289"/>
          </a:xfrm>
        </p:spPr>
        <p:txBody>
          <a:bodyPr/>
          <a:lstStyle/>
          <a:p>
            <a:pPr marL="107950" indent="0">
              <a:buNone/>
            </a:pPr>
            <a:r>
              <a:rPr lang="en-US" sz="2200" dirty="0"/>
              <a:t>SITUATION</a:t>
            </a:r>
          </a:p>
          <a:p>
            <a:pPr marL="107950" indent="0" algn="just">
              <a:buNone/>
            </a:pPr>
            <a:r>
              <a:rPr lang="en-US" sz="2200" dirty="0"/>
              <a:t>     It is situated in the lateral column along the posterolateral part of spinal cord.</a:t>
            </a:r>
          </a:p>
          <a:p>
            <a:pPr marL="107950" indent="0" algn="just">
              <a:buNone/>
            </a:pPr>
            <a:r>
              <a:rPr lang="en-US" sz="2200" dirty="0"/>
              <a:t>ORIGIN</a:t>
            </a:r>
          </a:p>
          <a:p>
            <a:pPr marL="107950" indent="0" algn="just">
              <a:buNone/>
            </a:pPr>
            <a:r>
              <a:rPr lang="en-US" sz="2200" dirty="0"/>
              <a:t>     Fibers of this tract originate from dorsal nucleus of </a:t>
            </a:r>
            <a:r>
              <a:rPr lang="en-US" sz="2200" dirty="0" smtClean="0"/>
              <a:t>Clark.</a:t>
            </a:r>
            <a:endParaRPr lang="en-US" sz="2200" dirty="0"/>
          </a:p>
          <a:p>
            <a:pPr marL="107950" indent="0" algn="just">
              <a:buNone/>
            </a:pPr>
            <a:r>
              <a:rPr lang="en-US" sz="2200" dirty="0"/>
              <a:t>COURSE</a:t>
            </a:r>
          </a:p>
          <a:p>
            <a:pPr marL="107950" indent="0" algn="just">
              <a:buNone/>
            </a:pPr>
            <a:r>
              <a:rPr lang="en-US" sz="2200" dirty="0" smtClean="0"/>
              <a:t>• This </a:t>
            </a:r>
            <a:r>
              <a:rPr lang="en-US" sz="2200" dirty="0"/>
              <a:t>tract is formed by uncrossed fibers.                                                        </a:t>
            </a:r>
          </a:p>
          <a:p>
            <a:pPr marL="107950" indent="0" algn="just">
              <a:buNone/>
            </a:pPr>
            <a:r>
              <a:rPr lang="en-US" sz="2200" dirty="0" smtClean="0"/>
              <a:t>• Axons </a:t>
            </a:r>
            <a:r>
              <a:rPr lang="en-US" sz="2200" dirty="0"/>
              <a:t>from neurons in dorsal nucleus of </a:t>
            </a:r>
            <a:r>
              <a:rPr lang="en-US" sz="2200" dirty="0" smtClean="0"/>
              <a:t>Clark </a:t>
            </a:r>
            <a:r>
              <a:rPr lang="en-US" sz="2200" dirty="0"/>
              <a:t>reach lateral column of same side.</a:t>
            </a:r>
          </a:p>
          <a:p>
            <a:pPr marL="107950" indent="0">
              <a:buNone/>
            </a:pPr>
            <a:r>
              <a:rPr lang="en-US" sz="2200" dirty="0" smtClean="0"/>
              <a:t>•Then </a:t>
            </a:r>
            <a:r>
              <a:rPr lang="en-US" sz="2200" dirty="0"/>
              <a:t>these </a:t>
            </a:r>
            <a:r>
              <a:rPr lang="en-US" sz="2200" dirty="0" err="1"/>
              <a:t>fibres</a:t>
            </a:r>
            <a:r>
              <a:rPr lang="en-US" sz="2200" dirty="0"/>
              <a:t> ascend through other spinal </a:t>
            </a:r>
            <a:r>
              <a:rPr lang="en-US" sz="2200" dirty="0" smtClean="0"/>
              <a:t>segments  and </a:t>
            </a:r>
            <a:r>
              <a:rPr lang="en-US" sz="2200" dirty="0"/>
              <a:t>reach medulla oblongata.</a:t>
            </a:r>
          </a:p>
          <a:p>
            <a:pPr marL="107950" indent="0" algn="just">
              <a:buNone/>
            </a:pPr>
            <a:r>
              <a:rPr lang="en-US" sz="2200" dirty="0" smtClean="0"/>
              <a:t>• From </a:t>
            </a:r>
            <a:r>
              <a:rPr lang="en-US" sz="2200" dirty="0"/>
              <a:t>here, the fibers reach cerebellum through inferior cerebellar peduncle.</a:t>
            </a:r>
          </a:p>
          <a:p>
            <a:pPr marL="107950" indent="0">
              <a:buNone/>
            </a:pPr>
            <a:endParaRPr lang="en-US" sz="2200"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7" name="Picture 2097190"/>
          <p:cNvPicPr>
            <a:picLocks/>
          </p:cNvPicPr>
          <p:nvPr/>
        </p:nvPicPr>
        <p:blipFill>
          <a:blip r:embed="rId2"/>
          <a:stretch>
            <a:fillRect/>
          </a:stretch>
        </p:blipFill>
        <p:spPr>
          <a:xfrm>
            <a:off x="0" y="0"/>
            <a:ext cx="10204895" cy="7857582"/>
          </a:xfrm>
          <a:prstGeom prst="rect">
            <a:avLst/>
          </a:prstGeom>
        </p:spPr>
      </p:pic>
      <p:sp>
        <p:nvSpPr>
          <p:cNvPr id="1048672" name="Content Placeholder 2"/>
          <p:cNvSpPr>
            <a:spLocks noGrp="1"/>
          </p:cNvSpPr>
          <p:nvPr>
            <p:ph idx="1"/>
          </p:nvPr>
        </p:nvSpPr>
        <p:spPr>
          <a:xfrm>
            <a:off x="1008985" y="2570434"/>
            <a:ext cx="9071640" cy="4989240"/>
          </a:xfrm>
        </p:spPr>
        <p:txBody>
          <a:bodyPr/>
          <a:lstStyle/>
          <a:p>
            <a:pPr marL="107950" indent="0">
              <a:buNone/>
            </a:pPr>
            <a:r>
              <a:rPr lang="en-US" sz="2200" dirty="0"/>
              <a:t>TERMINATION</a:t>
            </a:r>
          </a:p>
          <a:p>
            <a:pPr algn="just"/>
            <a:r>
              <a:rPr lang="en-US" sz="2200" dirty="0" smtClean="0"/>
              <a:t>These </a:t>
            </a:r>
            <a:r>
              <a:rPr lang="en-US" sz="2200" dirty="0" err="1"/>
              <a:t>fibres</a:t>
            </a:r>
            <a:r>
              <a:rPr lang="en-US" sz="2200" dirty="0"/>
              <a:t> terminate in the cortex of the anterior lobe of cerebellum.</a:t>
            </a:r>
          </a:p>
          <a:p>
            <a:pPr marL="107950" indent="0" algn="just">
              <a:buNone/>
            </a:pPr>
            <a:r>
              <a:rPr lang="en-US" sz="2200" dirty="0"/>
              <a:t>FUNCTION</a:t>
            </a:r>
          </a:p>
          <a:p>
            <a:pPr algn="just"/>
            <a:r>
              <a:rPr lang="en-US" sz="2200" dirty="0"/>
              <a:t>Carries impulses of subconscious </a:t>
            </a:r>
            <a:r>
              <a:rPr lang="en-US" sz="2200" dirty="0" err="1"/>
              <a:t>kinaesthetic</a:t>
            </a:r>
            <a:r>
              <a:rPr lang="en-US" sz="2200" dirty="0"/>
              <a:t> sensation are also called non-sensory impulses.</a:t>
            </a:r>
          </a:p>
          <a:p>
            <a:pPr marL="107950" indent="0" algn="just">
              <a:buNone/>
            </a:pPr>
            <a:r>
              <a:rPr lang="en-US" sz="2200" dirty="0"/>
              <a:t>EFFECT OF LESION</a:t>
            </a:r>
          </a:p>
          <a:p>
            <a:pPr algn="just"/>
            <a:r>
              <a:rPr lang="en-US" sz="2200" dirty="0"/>
              <a:t>Lesion of this tract leads to loss of subconscious </a:t>
            </a:r>
            <a:r>
              <a:rPr lang="en-US" sz="2200" dirty="0" err="1"/>
              <a:t>kinaesthetic</a:t>
            </a:r>
            <a:r>
              <a:rPr lang="en-US" sz="2200" dirty="0"/>
              <a:t> sensation in the opposite side.  </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8" name="Picture 2097191"/>
          <p:cNvPicPr>
            <a:picLocks/>
          </p:cNvPicPr>
          <p:nvPr/>
        </p:nvPicPr>
        <p:blipFill>
          <a:blip r:embed="rId2"/>
          <a:stretch>
            <a:fillRect/>
          </a:stretch>
        </p:blipFill>
        <p:spPr>
          <a:xfrm>
            <a:off x="0" y="-55171"/>
            <a:ext cx="10285903" cy="7637439"/>
          </a:xfrm>
          <a:prstGeom prst="rect">
            <a:avLst/>
          </a:prstGeom>
        </p:spPr>
      </p:pic>
      <p:sp>
        <p:nvSpPr>
          <p:cNvPr id="1048673" name="Title 1"/>
          <p:cNvSpPr>
            <a:spLocks noGrp="1"/>
          </p:cNvSpPr>
          <p:nvPr>
            <p:ph type="title"/>
          </p:nvPr>
        </p:nvSpPr>
        <p:spPr/>
        <p:txBody>
          <a:bodyPr/>
          <a:lstStyle/>
          <a:p>
            <a:pPr indent="0">
              <a:buNone/>
            </a:pPr>
            <a:r>
              <a:rPr lang="en-US"/>
              <a:t>SPINOTECTAL TRACT</a:t>
            </a:r>
          </a:p>
        </p:txBody>
      </p:sp>
      <p:sp>
        <p:nvSpPr>
          <p:cNvPr id="1048674" name="Content Placeholder 2"/>
          <p:cNvSpPr>
            <a:spLocks noGrp="1"/>
          </p:cNvSpPr>
          <p:nvPr>
            <p:ph idx="1"/>
          </p:nvPr>
        </p:nvSpPr>
        <p:spPr>
          <a:xfrm>
            <a:off x="2239900" y="1860942"/>
            <a:ext cx="7403844" cy="4989036"/>
          </a:xfrm>
        </p:spPr>
        <p:txBody>
          <a:bodyPr/>
          <a:lstStyle/>
          <a:p>
            <a:pPr marL="107950" indent="0">
              <a:buNone/>
            </a:pPr>
            <a:r>
              <a:rPr lang="en-US" sz="2200" dirty="0"/>
              <a:t>SITUATION</a:t>
            </a:r>
          </a:p>
          <a:p>
            <a:pPr marL="107950" indent="0" algn="just">
              <a:buNone/>
            </a:pPr>
            <a:r>
              <a:rPr lang="en-US" sz="2200" dirty="0"/>
              <a:t>     It is situated in lateral column ventral to lateral spinothalamic tract. </a:t>
            </a:r>
          </a:p>
          <a:p>
            <a:pPr marL="107950" indent="0" algn="just">
              <a:buNone/>
            </a:pPr>
            <a:r>
              <a:rPr lang="en-US" sz="2200" dirty="0"/>
              <a:t>ORIGIN</a:t>
            </a:r>
          </a:p>
          <a:p>
            <a:pPr marL="107950" indent="0" algn="just">
              <a:buNone/>
            </a:pPr>
            <a:r>
              <a:rPr lang="en-US" sz="2200" dirty="0"/>
              <a:t>     Fibers originate from chief sensory nucleus.</a:t>
            </a:r>
          </a:p>
          <a:p>
            <a:pPr marL="107950" indent="0" algn="just">
              <a:buNone/>
            </a:pPr>
            <a:r>
              <a:rPr lang="en-US" sz="2200" dirty="0"/>
              <a:t>COURSE</a:t>
            </a:r>
          </a:p>
          <a:p>
            <a:pPr algn="just"/>
            <a:r>
              <a:rPr lang="en-US" sz="2200" dirty="0"/>
              <a:t>The </a:t>
            </a:r>
            <a:r>
              <a:rPr lang="en-US" sz="2200" dirty="0" err="1"/>
              <a:t>fibres</a:t>
            </a:r>
            <a:r>
              <a:rPr lang="en-US" sz="2200" dirty="0"/>
              <a:t> cross to opposite side through anterior white commissure to the lateral column.</a:t>
            </a:r>
          </a:p>
          <a:p>
            <a:pPr algn="just"/>
            <a:r>
              <a:rPr lang="en-US" sz="2200" dirty="0"/>
              <a:t>Then these fibers ascend to the midbrain along with lateral spinothalamic tract. </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9" name="Picture 2097192"/>
          <p:cNvPicPr>
            <a:picLocks/>
          </p:cNvPicPr>
          <p:nvPr/>
        </p:nvPicPr>
        <p:blipFill>
          <a:blip r:embed="rId3"/>
          <a:stretch>
            <a:fillRect/>
          </a:stretch>
        </p:blipFill>
        <p:spPr>
          <a:xfrm>
            <a:off x="0" y="0"/>
            <a:ext cx="10316900" cy="7663716"/>
          </a:xfrm>
          <a:prstGeom prst="rect">
            <a:avLst/>
          </a:prstGeom>
        </p:spPr>
      </p:pic>
      <p:sp>
        <p:nvSpPr>
          <p:cNvPr id="1048675" name="Title 1"/>
          <p:cNvSpPr>
            <a:spLocks noGrp="1"/>
          </p:cNvSpPr>
          <p:nvPr>
            <p:ph type="title"/>
          </p:nvPr>
        </p:nvSpPr>
        <p:spPr/>
        <p:txBody>
          <a:bodyPr/>
          <a:lstStyle/>
          <a:p>
            <a:pPr indent="0">
              <a:buNone/>
            </a:pPr>
            <a:r>
              <a:rPr lang="en-IN" altLang="en-US" sz="2200"/>
              <a:t>SPINOTECTAL TRACT</a:t>
            </a:r>
          </a:p>
        </p:txBody>
      </p:sp>
      <p:graphicFrame>
        <p:nvGraphicFramePr>
          <p:cNvPr id="4194308" name="Object 1073742854"/>
          <p:cNvGraphicFramePr>
            <a:graphicFrameLocks/>
          </p:cNvGraphicFramePr>
          <p:nvPr/>
        </p:nvGraphicFramePr>
        <p:xfrm>
          <a:off x="1243965" y="1563370"/>
          <a:ext cx="6978650" cy="5238115"/>
        </p:xfrm>
        <a:graphic>
          <a:graphicData uri="http://schemas.openxmlformats.org/presentationml/2006/ole">
            <mc:AlternateContent xmlns:mc="http://schemas.openxmlformats.org/markup-compatibility/2006">
              <mc:Choice xmlns:v="urn:schemas-microsoft-com:vml" Requires="v">
                <p:oleObj spid="_x0000_s60433" r:id="rId4" imgW="6057900" imgH="7096125" progId="StaticMetafile">
                  <p:embed/>
                </p:oleObj>
              </mc:Choice>
              <mc:Fallback>
                <p:oleObj r:id="rId4" imgW="6057900" imgH="7096125" progId="StaticMetafile">
                  <p:embed/>
                  <p:pic>
                    <p:nvPicPr>
                      <p:cNvPr id="0" name="Picture 1" descr="image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965" y="1563370"/>
                        <a:ext cx="6978650" cy="523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1" name="Picture 2097195"/>
          <p:cNvPicPr>
            <a:picLocks/>
          </p:cNvPicPr>
          <p:nvPr/>
        </p:nvPicPr>
        <p:blipFill>
          <a:blip r:embed="rId2"/>
          <a:stretch>
            <a:fillRect/>
          </a:stretch>
        </p:blipFill>
        <p:spPr>
          <a:xfrm>
            <a:off x="0" y="0"/>
            <a:ext cx="10196300" cy="7712003"/>
          </a:xfrm>
          <a:prstGeom prst="rect">
            <a:avLst/>
          </a:prstGeom>
        </p:spPr>
      </p:pic>
      <p:sp>
        <p:nvSpPr>
          <p:cNvPr id="1048676" name="Content Placeholder 2"/>
          <p:cNvSpPr>
            <a:spLocks noGrp="1"/>
          </p:cNvSpPr>
          <p:nvPr>
            <p:ph idx="1"/>
          </p:nvPr>
        </p:nvSpPr>
        <p:spPr>
          <a:xfrm>
            <a:off x="1967525" y="2074205"/>
            <a:ext cx="9071640" cy="4989240"/>
          </a:xfrm>
        </p:spPr>
        <p:txBody>
          <a:bodyPr/>
          <a:lstStyle/>
          <a:p>
            <a:pPr marL="107950" indent="0">
              <a:buNone/>
            </a:pPr>
            <a:r>
              <a:rPr lang="en-US" sz="2200" dirty="0"/>
              <a:t>TERMINATION</a:t>
            </a:r>
          </a:p>
          <a:p>
            <a:pPr marL="107950" indent="0" algn="just">
              <a:buNone/>
            </a:pPr>
            <a:r>
              <a:rPr lang="en-US" sz="2200" dirty="0"/>
              <a:t>     </a:t>
            </a:r>
            <a:r>
              <a:rPr lang="en-US" sz="2200" dirty="0" err="1"/>
              <a:t>Fibres</a:t>
            </a:r>
            <a:r>
              <a:rPr lang="en-US" sz="2200" dirty="0"/>
              <a:t> of this tract terminate in superior colliculus of </a:t>
            </a:r>
            <a:r>
              <a:rPr lang="en-US" sz="2200" dirty="0" err="1"/>
              <a:t>tetum</a:t>
            </a:r>
            <a:r>
              <a:rPr lang="en-US" sz="2200" dirty="0"/>
              <a:t> in midbrain.</a:t>
            </a:r>
          </a:p>
          <a:p>
            <a:pPr marL="107950" indent="0" algn="just">
              <a:buNone/>
            </a:pPr>
            <a:r>
              <a:rPr lang="en-US" sz="2200" dirty="0"/>
              <a:t>FUNCTION</a:t>
            </a:r>
          </a:p>
          <a:p>
            <a:pPr marL="107950" indent="0" algn="just">
              <a:buNone/>
            </a:pPr>
            <a:r>
              <a:rPr lang="en-US" sz="2200" dirty="0"/>
              <a:t>     Concerned with </a:t>
            </a:r>
            <a:r>
              <a:rPr lang="en-US" sz="2200" dirty="0" err="1"/>
              <a:t>spinovisual</a:t>
            </a:r>
            <a:r>
              <a:rPr lang="en-US" sz="2200" dirty="0"/>
              <a:t> reflex.</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2" name="Picture 2097196"/>
          <p:cNvPicPr>
            <a:picLocks/>
          </p:cNvPicPr>
          <p:nvPr/>
        </p:nvPicPr>
        <p:blipFill>
          <a:blip r:embed="rId2"/>
          <a:stretch>
            <a:fillRect/>
          </a:stretch>
        </p:blipFill>
        <p:spPr>
          <a:xfrm>
            <a:off x="0" y="0"/>
            <a:ext cx="10160093" cy="7723367"/>
          </a:xfrm>
          <a:prstGeom prst="rect">
            <a:avLst/>
          </a:prstGeom>
        </p:spPr>
      </p:pic>
      <p:sp>
        <p:nvSpPr>
          <p:cNvPr id="1048677" name="Title 1"/>
          <p:cNvSpPr>
            <a:spLocks noGrp="1"/>
          </p:cNvSpPr>
          <p:nvPr>
            <p:ph type="title"/>
          </p:nvPr>
        </p:nvSpPr>
        <p:spPr>
          <a:xfrm>
            <a:off x="0" y="2101073"/>
            <a:ext cx="9072563" cy="1259946"/>
          </a:xfrm>
        </p:spPr>
        <p:txBody>
          <a:bodyPr/>
          <a:lstStyle/>
          <a:p>
            <a:pPr indent="0">
              <a:buNone/>
            </a:pPr>
            <a:r>
              <a:rPr lang="en-US"/>
              <a:t>SPINO OLIVARY TRACT</a:t>
            </a:r>
          </a:p>
        </p:txBody>
      </p:sp>
      <p:sp>
        <p:nvSpPr>
          <p:cNvPr id="1048678" name="Content Placeholder 2"/>
          <p:cNvSpPr>
            <a:spLocks noGrp="1"/>
          </p:cNvSpPr>
          <p:nvPr>
            <p:ph idx="1"/>
          </p:nvPr>
        </p:nvSpPr>
        <p:spPr>
          <a:xfrm>
            <a:off x="1008062" y="3779837"/>
            <a:ext cx="9072563" cy="4989036"/>
          </a:xfrm>
        </p:spPr>
        <p:txBody>
          <a:bodyPr/>
          <a:lstStyle/>
          <a:p>
            <a:pPr marL="107950" indent="0" algn="just">
              <a:buNone/>
            </a:pPr>
            <a:r>
              <a:rPr lang="en-US" dirty="0"/>
              <a:t>      </a:t>
            </a:r>
            <a:r>
              <a:rPr lang="en-US" sz="2200" dirty="0"/>
              <a:t>This tract is originated from the cells of the dorsal horn of grey matter of all levels of spinal cord. These </a:t>
            </a:r>
            <a:r>
              <a:rPr lang="en-US" sz="2200" dirty="0" err="1"/>
              <a:t>fibres</a:t>
            </a:r>
            <a:r>
              <a:rPr lang="en-US" sz="2200" dirty="0"/>
              <a:t> terminate in the </a:t>
            </a:r>
            <a:r>
              <a:rPr lang="en-US" sz="2200" dirty="0" err="1"/>
              <a:t>olivary</a:t>
            </a:r>
            <a:r>
              <a:rPr lang="en-US" sz="2200" dirty="0"/>
              <a:t> nucleus of medulla oblongata. From here the neurons project into cerebellum.</a:t>
            </a:r>
          </a:p>
          <a:p>
            <a:pPr marL="107950" indent="0" algn="just">
              <a:buNone/>
            </a:pPr>
            <a:r>
              <a:rPr lang="en-US" sz="2200" dirty="0"/>
              <a:t>FUNCTION</a:t>
            </a:r>
          </a:p>
          <a:p>
            <a:pPr marL="107950" indent="0" algn="just">
              <a:buNone/>
            </a:pPr>
            <a:r>
              <a:rPr lang="en-US" sz="2200" dirty="0"/>
              <a:t>    It is concerned with proprioception.</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3" name="Picture 2097197"/>
          <p:cNvPicPr>
            <a:picLocks/>
          </p:cNvPicPr>
          <p:nvPr/>
        </p:nvPicPr>
        <p:blipFill>
          <a:blip r:embed="rId2"/>
          <a:stretch>
            <a:fillRect/>
          </a:stretch>
        </p:blipFill>
        <p:spPr>
          <a:xfrm>
            <a:off x="0" y="0"/>
            <a:ext cx="10548376" cy="7671172"/>
          </a:xfrm>
          <a:prstGeom prst="rect">
            <a:avLst/>
          </a:prstGeom>
        </p:spPr>
      </p:pic>
      <p:sp>
        <p:nvSpPr>
          <p:cNvPr id="1048679" name="Title 1"/>
          <p:cNvSpPr>
            <a:spLocks noGrp="1"/>
          </p:cNvSpPr>
          <p:nvPr>
            <p:ph type="title"/>
          </p:nvPr>
        </p:nvSpPr>
        <p:spPr>
          <a:xfrm>
            <a:off x="309889" y="2519891"/>
            <a:ext cx="9072563" cy="1259946"/>
          </a:xfrm>
        </p:spPr>
        <p:txBody>
          <a:bodyPr/>
          <a:lstStyle/>
          <a:p>
            <a:pPr indent="0">
              <a:buNone/>
            </a:pPr>
            <a:r>
              <a:rPr lang="en-US"/>
              <a:t>SPINOVESTIBULAR TRACT</a:t>
            </a:r>
          </a:p>
        </p:txBody>
      </p:sp>
      <p:sp>
        <p:nvSpPr>
          <p:cNvPr id="1048680" name="Content Placeholder 2"/>
          <p:cNvSpPr>
            <a:spLocks noGrp="1"/>
          </p:cNvSpPr>
          <p:nvPr>
            <p:ph idx="1"/>
          </p:nvPr>
        </p:nvSpPr>
        <p:spPr>
          <a:xfrm>
            <a:off x="504031" y="4075418"/>
            <a:ext cx="9072563" cy="4989036"/>
          </a:xfrm>
        </p:spPr>
        <p:txBody>
          <a:bodyPr/>
          <a:lstStyle/>
          <a:p>
            <a:pPr marL="107950" indent="0" algn="just">
              <a:buNone/>
            </a:pPr>
            <a:r>
              <a:rPr lang="en-US" dirty="0"/>
              <a:t>               </a:t>
            </a:r>
            <a:r>
              <a:rPr lang="en-US" sz="2200" dirty="0" err="1"/>
              <a:t>Spinovestibular</a:t>
            </a:r>
            <a:r>
              <a:rPr lang="en-US" sz="2200" dirty="0"/>
              <a:t> tract is situated in the lateral white column of spinal cord. Fibers of this tract arise from all segments of spinal cord and terminate in the lateral vestibular nucleus. This tract is also concerned with proprioception.</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ext Box 3"/>
          <p:cNvSpPr txBox="1"/>
          <p:nvPr/>
        </p:nvSpPr>
        <p:spPr>
          <a:xfrm>
            <a:off x="5504959" y="481303"/>
            <a:ext cx="3573780" cy="1477848"/>
          </a:xfrm>
          <a:prstGeom prst="rect">
            <a:avLst/>
          </a:prstGeom>
          <a:noFill/>
        </p:spPr>
        <p:txBody>
          <a:bodyPr wrap="none" rtlCol="0">
            <a:spAutoFit/>
          </a:bodyPr>
          <a:lstStyle/>
          <a:p>
            <a:pPr algn="ctr"/>
            <a:r>
              <a:rPr lang="en-IN" altLang="en-US" sz="4400"/>
              <a:t>DESCENDING  </a:t>
            </a:r>
          </a:p>
          <a:p>
            <a:pPr algn="ctr"/>
            <a:r>
              <a:rPr lang="en-IN" altLang="en-US" sz="4400"/>
              <a:t>TRACT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512" y="2051645"/>
            <a:ext cx="6284168" cy="4392488"/>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5" name="Picture 2097199"/>
          <p:cNvPicPr>
            <a:picLocks/>
          </p:cNvPicPr>
          <p:nvPr/>
        </p:nvPicPr>
        <p:blipFill>
          <a:blip r:embed="rId2"/>
          <a:stretch>
            <a:fillRect/>
          </a:stretch>
        </p:blipFill>
        <p:spPr>
          <a:xfrm>
            <a:off x="0" y="0"/>
            <a:ext cx="10076828" cy="7741829"/>
          </a:xfrm>
          <a:prstGeom prst="rect">
            <a:avLst/>
          </a:prstGeom>
        </p:spPr>
      </p:pic>
      <p:sp>
        <p:nvSpPr>
          <p:cNvPr id="1048682" name="Title 1"/>
          <p:cNvSpPr>
            <a:spLocks noGrp="1"/>
          </p:cNvSpPr>
          <p:nvPr>
            <p:ph type="title"/>
          </p:nvPr>
        </p:nvSpPr>
        <p:spPr/>
        <p:txBody>
          <a:bodyPr/>
          <a:lstStyle/>
          <a:p>
            <a:r>
              <a:rPr lang="en-IN" altLang="en-US"/>
              <a:t>PYRAMIDAL TRACT</a:t>
            </a:r>
          </a:p>
        </p:txBody>
      </p:sp>
      <p:sp>
        <p:nvSpPr>
          <p:cNvPr id="1048683" name="Content Placeholder 2"/>
          <p:cNvSpPr>
            <a:spLocks noGrp="1"/>
          </p:cNvSpPr>
          <p:nvPr>
            <p:ph idx="1"/>
          </p:nvPr>
        </p:nvSpPr>
        <p:spPr>
          <a:xfrm>
            <a:off x="2053436" y="1562684"/>
            <a:ext cx="8027189" cy="5745545"/>
          </a:xfrm>
        </p:spPr>
        <p:txBody>
          <a:bodyPr/>
          <a:lstStyle/>
          <a:p>
            <a:pPr marL="0" indent="0" algn="just">
              <a:buNone/>
            </a:pPr>
            <a:r>
              <a:rPr lang="en-US" dirty="0"/>
              <a:t>        </a:t>
            </a:r>
            <a:r>
              <a:rPr lang="en-US" sz="2200" dirty="0"/>
              <a:t>This is the longest tract starting from the motor cortex and reaching </a:t>
            </a:r>
            <a:r>
              <a:rPr lang="en-US" sz="2200" dirty="0" err="1"/>
              <a:t>upto</a:t>
            </a:r>
            <a:r>
              <a:rPr lang="en-US" sz="2200" dirty="0"/>
              <a:t> the last segment of the spinal cord. These are otherwise known as corticospinal tracts-anterior and lateral corticospinal tract. They give the appearance of a pyramid on the upper part of anterior surface of medulla. Hence the name pyramidal tract. </a:t>
            </a:r>
          </a:p>
          <a:p>
            <a:pPr marL="0" indent="0" algn="just">
              <a:buNone/>
            </a:pPr>
            <a:endParaRPr lang="en-US" sz="2200" dirty="0"/>
          </a:p>
          <a:p>
            <a:pPr marL="0" indent="0" algn="just">
              <a:buNone/>
            </a:pPr>
            <a:r>
              <a:rPr lang="en-US" sz="2200" dirty="0"/>
              <a:t>ORIGIN</a:t>
            </a:r>
          </a:p>
          <a:p>
            <a:pPr marL="0" indent="0" algn="just">
              <a:buNone/>
            </a:pPr>
            <a:r>
              <a:rPr lang="en-US" sz="2200" dirty="0"/>
              <a:t>      </a:t>
            </a:r>
            <a:r>
              <a:rPr lang="en-US" sz="2200" dirty="0" err="1"/>
              <a:t>Fibres</a:t>
            </a:r>
            <a:r>
              <a:rPr lang="en-US" sz="2200" dirty="0"/>
              <a:t> arise from </a:t>
            </a:r>
          </a:p>
          <a:p>
            <a:pPr algn="just"/>
            <a:r>
              <a:rPr lang="en-US" sz="2200" dirty="0"/>
              <a:t>Giant cells or </a:t>
            </a:r>
            <a:r>
              <a:rPr lang="en-US" sz="2200" dirty="0" err="1"/>
              <a:t>betz</a:t>
            </a:r>
            <a:r>
              <a:rPr lang="en-US" sz="2200" dirty="0"/>
              <a:t> cells in precentral gyrus (in area 4) of frontal lobe.</a:t>
            </a:r>
          </a:p>
          <a:p>
            <a:pPr algn="just"/>
            <a:r>
              <a:rPr lang="en-US" sz="2200" dirty="0"/>
              <a:t>Frontal area and supplementary motor area.</a:t>
            </a:r>
          </a:p>
          <a:p>
            <a:pPr algn="just"/>
            <a:r>
              <a:rPr lang="en-US" sz="2200" dirty="0"/>
              <a:t>Other parts of frontal lobe.</a:t>
            </a:r>
          </a:p>
          <a:p>
            <a:pPr algn="just"/>
            <a:r>
              <a:rPr lang="en-US" sz="2200" dirty="0"/>
              <a:t>Sensory areas of parietal lobe.</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6" name="Picture 2097200"/>
          <p:cNvPicPr>
            <a:picLocks/>
          </p:cNvPicPr>
          <p:nvPr/>
        </p:nvPicPr>
        <p:blipFill>
          <a:blip r:embed="rId3"/>
          <a:stretch>
            <a:fillRect/>
          </a:stretch>
        </p:blipFill>
        <p:spPr>
          <a:xfrm>
            <a:off x="0" y="0"/>
            <a:ext cx="10145160" cy="7857582"/>
          </a:xfrm>
          <a:prstGeom prst="rect">
            <a:avLst/>
          </a:prstGeom>
        </p:spPr>
      </p:pic>
      <p:sp>
        <p:nvSpPr>
          <p:cNvPr id="1048684" name="Title 3"/>
          <p:cNvSpPr>
            <a:spLocks noGrp="1"/>
          </p:cNvSpPr>
          <p:nvPr>
            <p:ph type="title"/>
          </p:nvPr>
        </p:nvSpPr>
        <p:spPr>
          <a:xfrm>
            <a:off x="504031" y="0"/>
            <a:ext cx="9072563" cy="611485"/>
          </a:xfrm>
        </p:spPr>
        <p:txBody>
          <a:bodyPr/>
          <a:lstStyle/>
          <a:p>
            <a:r>
              <a:rPr lang="en-IN" altLang="en-US" sz="2200" dirty="0"/>
              <a:t>PYRAMIDAL TRACT</a:t>
            </a:r>
          </a:p>
        </p:txBody>
      </p:sp>
      <p:graphicFrame>
        <p:nvGraphicFramePr>
          <p:cNvPr id="4194309" name="Object -2147482624"/>
          <p:cNvGraphicFramePr>
            <a:graphicFrameLocks/>
          </p:cNvGraphicFramePr>
          <p:nvPr>
            <p:extLst>
              <p:ext uri="{D42A27DB-BD31-4B8C-83A1-F6EECF244321}">
                <p14:modId xmlns:p14="http://schemas.microsoft.com/office/powerpoint/2010/main" val="3563634053"/>
              </p:ext>
            </p:extLst>
          </p:nvPr>
        </p:nvGraphicFramePr>
        <p:xfrm>
          <a:off x="791840" y="755501"/>
          <a:ext cx="8640960" cy="6804174"/>
        </p:xfrm>
        <a:graphic>
          <a:graphicData uri="http://schemas.openxmlformats.org/presentationml/2006/ole">
            <mc:AlternateContent xmlns:mc="http://schemas.openxmlformats.org/markup-compatibility/2006">
              <mc:Choice xmlns:v="urn:schemas-microsoft-com:vml" Requires="v">
                <p:oleObj spid="_x0000_s66577" r:id="rId4" imgW="3876675" imgH="5715000" progId="StaticMetafile">
                  <p:embed/>
                </p:oleObj>
              </mc:Choice>
              <mc:Fallback>
                <p:oleObj r:id="rId4" imgW="3876675" imgH="5715000" progId="StaticMetafile">
                  <p:embed/>
                  <p:pic>
                    <p:nvPicPr>
                      <p:cNvPr id="0" name="Pictur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40" y="755501"/>
                        <a:ext cx="8640960" cy="6804174"/>
                      </a:xfrm>
                      <a:prstGeom prst="rect">
                        <a:avLst/>
                      </a:prstGeom>
                      <a:noFill/>
                      <a:ln>
                        <a:noFill/>
                      </a:ln>
                    </p:spPr>
                  </p:pic>
                </p:oleObj>
              </mc:Fallback>
            </mc:AlternateContent>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2" descr="22-16-08-9k="/>
          <p:cNvPicPr>
            <a:picLocks noChangeAspect="1"/>
          </p:cNvPicPr>
          <p:nvPr/>
        </p:nvPicPr>
        <p:blipFill>
          <a:blip r:embed="rId2"/>
          <a:srcRect l="143" r="143"/>
          <a:stretch>
            <a:fillRect/>
          </a:stretch>
        </p:blipFill>
        <p:spPr>
          <a:xfrm>
            <a:off x="-19050" y="-10160"/>
            <a:ext cx="10118725" cy="7585710"/>
          </a:xfrm>
          <a:prstGeom prst="rect">
            <a:avLst/>
          </a:prstGeom>
        </p:spPr>
      </p:pic>
      <p:sp>
        <p:nvSpPr>
          <p:cNvPr id="1048599" name="TextBox 1"/>
          <p:cNvSpPr txBox="1"/>
          <p:nvPr/>
        </p:nvSpPr>
        <p:spPr>
          <a:xfrm>
            <a:off x="1014090" y="2164432"/>
            <a:ext cx="8280920" cy="2907271"/>
          </a:xfrm>
          <a:prstGeom prst="rect">
            <a:avLst/>
          </a:prstGeom>
          <a:noFill/>
        </p:spPr>
        <p:txBody>
          <a:bodyPr wrap="square" rtlCol="0">
            <a:spAutoFit/>
          </a:bodyPr>
          <a:lstStyle/>
          <a:p>
            <a:pPr algn="just"/>
            <a:r>
              <a:rPr lang="en-US" sz="2200" dirty="0" smtClean="0">
                <a:solidFill>
                  <a:srgbClr val="00000A"/>
                </a:solidFill>
                <a:latin typeface="Arial" panose="020B0604020202020204" pitchFamily="18"/>
              </a:rPr>
              <a:t>           The </a:t>
            </a:r>
            <a:r>
              <a:rPr lang="en-US" sz="2200" dirty="0">
                <a:solidFill>
                  <a:srgbClr val="00000A"/>
                </a:solidFill>
                <a:latin typeface="Arial" panose="020B0604020202020204" pitchFamily="18"/>
              </a:rPr>
              <a:t>white matter of spinal cord is divisible into right and left halves, in front by a deep anterior median fissure and behind by the posterior median septum. In each half ,the white matter is divided </a:t>
            </a:r>
            <a:r>
              <a:rPr lang="en-US" sz="2200" dirty="0" smtClean="0">
                <a:solidFill>
                  <a:srgbClr val="00000A"/>
                </a:solidFill>
                <a:latin typeface="Arial" panose="020B0604020202020204" pitchFamily="18"/>
              </a:rPr>
              <a:t>into</a:t>
            </a:r>
          </a:p>
          <a:p>
            <a:pPr marL="342900" indent="-342900" algn="just">
              <a:lnSpc>
                <a:spcPct val="150000"/>
              </a:lnSpc>
              <a:buFont typeface="Arial" panose="020B0604020202020204" pitchFamily="34" charset="0"/>
              <a:buChar char="•"/>
            </a:pPr>
            <a:r>
              <a:rPr lang="en-US" sz="2200" dirty="0" smtClean="0">
                <a:solidFill>
                  <a:srgbClr val="00000A"/>
                </a:solidFill>
                <a:latin typeface="Arial" panose="020B0604020202020204" pitchFamily="18"/>
              </a:rPr>
              <a:t>Posterior </a:t>
            </a:r>
            <a:r>
              <a:rPr lang="en-US" sz="2200" dirty="0">
                <a:solidFill>
                  <a:srgbClr val="00000A"/>
                </a:solidFill>
                <a:latin typeface="Arial" panose="020B0604020202020204" pitchFamily="18"/>
              </a:rPr>
              <a:t>white column or posterior </a:t>
            </a:r>
            <a:r>
              <a:rPr lang="en-US" sz="2200" dirty="0" err="1">
                <a:solidFill>
                  <a:srgbClr val="00000A"/>
                </a:solidFill>
                <a:latin typeface="Arial" panose="020B0604020202020204" pitchFamily="18"/>
              </a:rPr>
              <a:t>funiculus</a:t>
            </a:r>
            <a:endParaRPr lang="en-US" sz="2200" dirty="0">
              <a:solidFill>
                <a:srgbClr val="00000A"/>
              </a:solidFill>
              <a:latin typeface="Arial" panose="020B0604020202020204" pitchFamily="18"/>
            </a:endParaRPr>
          </a:p>
          <a:p>
            <a:pPr marL="342900" lvl="2" indent="-342900" algn="just" hangingPunct="0">
              <a:lnSpc>
                <a:spcPct val="150000"/>
              </a:lnSpc>
              <a:buFont typeface="Arial" panose="020B0604020202020204" pitchFamily="34" charset="0"/>
              <a:buChar char="•"/>
            </a:pPr>
            <a:r>
              <a:rPr lang="en-US" sz="2200" dirty="0">
                <a:solidFill>
                  <a:srgbClr val="00000A"/>
                </a:solidFill>
                <a:latin typeface="Arial" panose="020B0604020202020204" pitchFamily="18"/>
              </a:rPr>
              <a:t>Lateral white column or lateral </a:t>
            </a:r>
            <a:r>
              <a:rPr lang="en-US" sz="2200" dirty="0" err="1">
                <a:solidFill>
                  <a:srgbClr val="00000A"/>
                </a:solidFill>
                <a:latin typeface="Arial" panose="020B0604020202020204" pitchFamily="18"/>
              </a:rPr>
              <a:t>funiculus</a:t>
            </a:r>
            <a:endParaRPr lang="en-US" sz="2200" dirty="0">
              <a:solidFill>
                <a:srgbClr val="00000A"/>
              </a:solidFill>
              <a:latin typeface="Arial" panose="020B0604020202020204" pitchFamily="18"/>
            </a:endParaRPr>
          </a:p>
          <a:p>
            <a:pPr marL="342900" lvl="2" indent="-342900" algn="just" hangingPunct="0">
              <a:lnSpc>
                <a:spcPct val="150000"/>
              </a:lnSpc>
              <a:buFont typeface="Arial" panose="020B0604020202020204" pitchFamily="34" charset="0"/>
              <a:buChar char="•"/>
            </a:pPr>
            <a:r>
              <a:rPr lang="en-US" sz="2200" dirty="0">
                <a:solidFill>
                  <a:srgbClr val="00000A"/>
                </a:solidFill>
                <a:latin typeface="Arial" panose="020B0604020202020204" pitchFamily="18"/>
              </a:rPr>
              <a:t>Anterior white column or anterior </a:t>
            </a:r>
            <a:r>
              <a:rPr lang="en-US" sz="2200" dirty="0" err="1">
                <a:solidFill>
                  <a:srgbClr val="00000A"/>
                </a:solidFill>
                <a:latin typeface="Arial" panose="020B0604020202020204" pitchFamily="18"/>
              </a:rPr>
              <a:t>funiculus</a:t>
            </a:r>
            <a:endParaRPr lang="en-US" sz="2200" dirty="0">
              <a:solidFill>
                <a:srgbClr val="00000A"/>
              </a:solidFill>
              <a:latin typeface="Arial" panose="020B0604020202020204" pitchFamily="18"/>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8" name="Picture 2097203"/>
          <p:cNvPicPr>
            <a:picLocks/>
          </p:cNvPicPr>
          <p:nvPr/>
        </p:nvPicPr>
        <p:blipFill>
          <a:blip r:embed="rId2"/>
          <a:stretch>
            <a:fillRect/>
          </a:stretch>
        </p:blipFill>
        <p:spPr>
          <a:xfrm>
            <a:off x="0" y="0"/>
            <a:ext cx="10270969" cy="7786568"/>
          </a:xfrm>
          <a:prstGeom prst="rect">
            <a:avLst/>
          </a:prstGeom>
        </p:spPr>
      </p:pic>
      <p:sp>
        <p:nvSpPr>
          <p:cNvPr id="1048685" name="Content Placeholder 8"/>
          <p:cNvSpPr>
            <a:spLocks noGrp="1"/>
          </p:cNvSpPr>
          <p:nvPr>
            <p:ph idx="1"/>
          </p:nvPr>
        </p:nvSpPr>
        <p:spPr>
          <a:xfrm>
            <a:off x="2182198" y="711399"/>
            <a:ext cx="7489568" cy="6003112"/>
          </a:xfrm>
        </p:spPr>
        <p:txBody>
          <a:bodyPr/>
          <a:lstStyle/>
          <a:p>
            <a:pPr marL="0" indent="0">
              <a:buNone/>
            </a:pPr>
            <a:r>
              <a:rPr lang="en-US" sz="2200" dirty="0"/>
              <a:t>COURSE</a:t>
            </a:r>
          </a:p>
          <a:p>
            <a:pPr marL="0" indent="0">
              <a:buNone/>
            </a:pPr>
            <a:endParaRPr lang="en-US" sz="2200" dirty="0"/>
          </a:p>
          <a:p>
            <a:pPr marL="0" indent="0">
              <a:buNone/>
            </a:pPr>
            <a:r>
              <a:rPr lang="en-US" sz="2200" dirty="0"/>
              <a:t>CORONA RADIATA</a:t>
            </a:r>
          </a:p>
          <a:p>
            <a:pPr marL="0" indent="0" algn="just">
              <a:buNone/>
            </a:pPr>
            <a:r>
              <a:rPr lang="en-US" sz="2200" dirty="0"/>
              <a:t>     After taking origin, the nerve fibers run downwards in a diffused manner through white matter of cerebral cortex. This fan-like structure is called corona </a:t>
            </a:r>
            <a:r>
              <a:rPr lang="en-US" sz="2200" dirty="0" err="1"/>
              <a:t>radiata</a:t>
            </a:r>
            <a:r>
              <a:rPr lang="en-US" sz="2200" dirty="0"/>
              <a:t>.</a:t>
            </a:r>
          </a:p>
          <a:p>
            <a:pPr marL="0" indent="0" algn="just">
              <a:buNone/>
            </a:pPr>
            <a:endParaRPr lang="en-US" sz="2200" dirty="0"/>
          </a:p>
          <a:p>
            <a:pPr marL="0" indent="0" algn="just">
              <a:buNone/>
            </a:pPr>
            <a:r>
              <a:rPr lang="en-US" sz="2200" dirty="0"/>
              <a:t>INTERNAL CAPSULE</a:t>
            </a:r>
          </a:p>
          <a:p>
            <a:pPr marL="0" indent="0" algn="just">
              <a:buNone/>
            </a:pPr>
            <a:r>
              <a:rPr lang="en-US" sz="2200" dirty="0"/>
              <a:t>     While passing down towards the brainstem the corona </a:t>
            </a:r>
            <a:r>
              <a:rPr lang="en-US" sz="2200" dirty="0" err="1"/>
              <a:t>radiata</a:t>
            </a:r>
            <a:r>
              <a:rPr lang="en-US" sz="2200" dirty="0"/>
              <a:t> converges in the form of internal capsule. It is situated in between thalamus and caudate nucleus on the medial side and lenticular nucleus on the lateral side.</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9" name="Picture 2097204"/>
          <p:cNvPicPr>
            <a:picLocks/>
          </p:cNvPicPr>
          <p:nvPr/>
        </p:nvPicPr>
        <p:blipFill>
          <a:blip r:embed="rId2"/>
          <a:stretch>
            <a:fillRect/>
          </a:stretch>
        </p:blipFill>
        <p:spPr>
          <a:xfrm>
            <a:off x="0" y="0"/>
            <a:ext cx="10175027" cy="7604063"/>
          </a:xfrm>
          <a:prstGeom prst="rect">
            <a:avLst/>
          </a:prstGeom>
        </p:spPr>
      </p:pic>
      <p:sp>
        <p:nvSpPr>
          <p:cNvPr id="1048686" name="Title 1"/>
          <p:cNvSpPr>
            <a:spLocks noGrp="1"/>
          </p:cNvSpPr>
          <p:nvPr>
            <p:ph type="title"/>
          </p:nvPr>
        </p:nvSpPr>
        <p:spPr/>
        <p:txBody>
          <a:bodyPr/>
          <a:lstStyle/>
          <a:p>
            <a:r>
              <a:rPr lang="en-US"/>
              <a:t/>
            </a:r>
            <a:br>
              <a:rPr lang="en-US"/>
            </a:br>
            <a:endParaRPr lang="en-US"/>
          </a:p>
        </p:txBody>
      </p:sp>
      <p:sp>
        <p:nvSpPr>
          <p:cNvPr id="1048687" name="Content Placeholder 2"/>
          <p:cNvSpPr>
            <a:spLocks noGrp="1"/>
          </p:cNvSpPr>
          <p:nvPr>
            <p:ph idx="1"/>
          </p:nvPr>
        </p:nvSpPr>
        <p:spPr>
          <a:xfrm>
            <a:off x="551232" y="1562683"/>
            <a:ext cx="9072563" cy="4989036"/>
          </a:xfrm>
        </p:spPr>
        <p:txBody>
          <a:bodyPr/>
          <a:lstStyle/>
          <a:p>
            <a:pPr marL="0" indent="0">
              <a:buNone/>
            </a:pPr>
            <a:r>
              <a:rPr lang="en-US" sz="2200"/>
              <a:t>IN PONS</a:t>
            </a:r>
          </a:p>
          <a:p>
            <a:pPr marL="0" indent="0">
              <a:buNone/>
            </a:pPr>
            <a:r>
              <a:rPr lang="en-US" sz="2200"/>
              <a:t>                The fibers descend downwards through internal capsule, midbrain and pos. At lower border of pons, the fibers are grouped once again into a compact bundle and then descend down into medulla oblongata. </a:t>
            </a:r>
          </a:p>
          <a:p>
            <a:pPr marL="0" indent="0">
              <a:buNone/>
            </a:pPr>
            <a:endParaRPr lang="en-US" sz="2200"/>
          </a:p>
          <a:p>
            <a:pPr marL="0" indent="0">
              <a:buNone/>
            </a:pPr>
            <a:r>
              <a:rPr lang="en-US" sz="2200"/>
              <a:t>IN MEDULLA</a:t>
            </a:r>
          </a:p>
          <a:p>
            <a:r>
              <a:rPr lang="en-US" sz="2200"/>
              <a:t>This compact bundle of corticospinal fibers gives the appearance of a pyramid in the upper part of medulla. So the corticospinal tracts are called pyramidal tract.</a:t>
            </a:r>
          </a:p>
          <a:p>
            <a:r>
              <a:rPr lang="en-US" sz="2200"/>
              <a:t>At the lower end of medulla, pyramidal tract on each side is divided into two bundles of unequal sizes.</a:t>
            </a:r>
          </a:p>
          <a:p>
            <a:r>
              <a:rPr lang="en-US" sz="2200"/>
              <a:t>About 80% of the fibres from each side cross the opposite side. While crossing the midline, the fibres of both sides form the pyramidal decussation.</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0" name="Picture 2097205"/>
          <p:cNvPicPr>
            <a:picLocks/>
          </p:cNvPicPr>
          <p:nvPr/>
        </p:nvPicPr>
        <p:blipFill>
          <a:blip r:embed="rId2"/>
          <a:stretch>
            <a:fillRect/>
          </a:stretch>
        </p:blipFill>
        <p:spPr>
          <a:xfrm>
            <a:off x="0" y="0"/>
            <a:ext cx="10196300" cy="7697091"/>
          </a:xfrm>
          <a:prstGeom prst="rect">
            <a:avLst/>
          </a:prstGeom>
        </p:spPr>
      </p:pic>
      <p:sp>
        <p:nvSpPr>
          <p:cNvPr id="1048688" name="Content Placeholder 2"/>
          <p:cNvSpPr>
            <a:spLocks noGrp="1"/>
          </p:cNvSpPr>
          <p:nvPr>
            <p:ph idx="1"/>
          </p:nvPr>
        </p:nvSpPr>
        <p:spPr>
          <a:xfrm>
            <a:off x="2419317" y="1667195"/>
            <a:ext cx="7661308" cy="5563182"/>
          </a:xfrm>
        </p:spPr>
        <p:txBody>
          <a:bodyPr/>
          <a:lstStyle/>
          <a:p>
            <a:pPr marL="0" indent="0">
              <a:buNone/>
            </a:pPr>
            <a:r>
              <a:rPr lang="en-US" sz="2200" dirty="0"/>
              <a:t>IN SPINAL CORD</a:t>
            </a:r>
          </a:p>
          <a:p>
            <a:pPr algn="just"/>
            <a:r>
              <a:rPr lang="en-US" sz="2200" dirty="0" err="1"/>
              <a:t>Fibres</a:t>
            </a:r>
            <a:r>
              <a:rPr lang="en-US" sz="2200" dirty="0"/>
              <a:t> which cross the midline and form pyramidal decussation descend through posterior part of lateral white column of spinal cord.</a:t>
            </a:r>
          </a:p>
          <a:p>
            <a:pPr algn="just"/>
            <a:r>
              <a:rPr lang="en-US" sz="2200" dirty="0"/>
              <a:t>This bundle of crossed fibers is called crossed pyramidal tract or lateral corticospinal tract.</a:t>
            </a:r>
          </a:p>
          <a:p>
            <a:pPr algn="just"/>
            <a:r>
              <a:rPr lang="en-US" sz="2200" dirty="0"/>
              <a:t>Remaining 20%of fibers do not cross the opposite side but descend down through anterior white column of spinal cord. This is called uncrossed pyramidal tract or corticospinal tract.</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1" name="Picture 2097206"/>
          <p:cNvPicPr>
            <a:picLocks/>
          </p:cNvPicPr>
          <p:nvPr/>
        </p:nvPicPr>
        <p:blipFill>
          <a:blip r:embed="rId2"/>
          <a:stretch>
            <a:fillRect/>
          </a:stretch>
        </p:blipFill>
        <p:spPr>
          <a:xfrm>
            <a:off x="0" y="0"/>
            <a:ext cx="10315771" cy="7667265"/>
          </a:xfrm>
          <a:prstGeom prst="rect">
            <a:avLst/>
          </a:prstGeom>
        </p:spPr>
      </p:pic>
      <p:sp>
        <p:nvSpPr>
          <p:cNvPr id="1048689" name="Content Placeholder 2"/>
          <p:cNvSpPr>
            <a:spLocks noGrp="1"/>
          </p:cNvSpPr>
          <p:nvPr>
            <p:ph idx="1"/>
          </p:nvPr>
        </p:nvSpPr>
        <p:spPr>
          <a:xfrm>
            <a:off x="2294204" y="793194"/>
            <a:ext cx="7623972" cy="5078513"/>
          </a:xfrm>
        </p:spPr>
        <p:txBody>
          <a:bodyPr/>
          <a:lstStyle/>
          <a:p>
            <a:pPr marL="0" indent="0">
              <a:buNone/>
            </a:pPr>
            <a:r>
              <a:rPr lang="en-US" sz="2200" dirty="0"/>
              <a:t>TERMINATION</a:t>
            </a:r>
          </a:p>
          <a:p>
            <a:pPr marL="0" indent="0" algn="just">
              <a:buNone/>
            </a:pPr>
            <a:r>
              <a:rPr lang="en-US" sz="2200" dirty="0"/>
              <a:t>•   All fibers of pyramidal tract, both crossed and uncrossed </a:t>
            </a:r>
            <a:r>
              <a:rPr lang="en-US" sz="2200" dirty="0" err="1"/>
              <a:t>fibres</a:t>
            </a:r>
            <a:r>
              <a:rPr lang="en-US" sz="2200" dirty="0"/>
              <a:t> terminate in the motor neurons of anterior grey horn either directly or via </a:t>
            </a:r>
            <a:r>
              <a:rPr lang="en-US" sz="2200" dirty="0" err="1"/>
              <a:t>internuncial</a:t>
            </a:r>
            <a:r>
              <a:rPr lang="en-US" sz="2200" dirty="0"/>
              <a:t> neurons.</a:t>
            </a:r>
          </a:p>
          <a:p>
            <a:pPr marL="0" indent="0" algn="just">
              <a:buNone/>
            </a:pPr>
            <a:r>
              <a:rPr lang="en-US" sz="2200" dirty="0"/>
              <a:t>•  Pyramidal tract fibers terminate on both α-motor neurons and β-motor neurons.</a:t>
            </a:r>
          </a:p>
          <a:p>
            <a:pPr marL="0" indent="0" algn="just">
              <a:buNone/>
            </a:pPr>
            <a:endParaRPr lang="en-US" sz="2200" dirty="0"/>
          </a:p>
          <a:p>
            <a:pPr marL="0" indent="0" algn="just">
              <a:buNone/>
            </a:pPr>
            <a:r>
              <a:rPr lang="en-US" sz="2200" dirty="0"/>
              <a:t>FUNCTION</a:t>
            </a:r>
          </a:p>
          <a:p>
            <a:pPr marL="0" indent="0" algn="just">
              <a:buNone/>
            </a:pPr>
            <a:r>
              <a:rPr lang="en-US" sz="2200" dirty="0"/>
              <a:t>•  Convey motor impulses into the spinal cord for controlling the voluntary movements.</a:t>
            </a:r>
          </a:p>
          <a:p>
            <a:pPr marL="0" indent="0" algn="just">
              <a:buNone/>
            </a:pPr>
            <a:r>
              <a:rPr lang="en-US" sz="2200" dirty="0"/>
              <a:t>•  Also form a part of the pathways for superficial reflexes like </a:t>
            </a:r>
            <a:r>
              <a:rPr lang="en-US" sz="2200" dirty="0" err="1"/>
              <a:t>cremasteric</a:t>
            </a:r>
            <a:r>
              <a:rPr lang="en-US" sz="2200" dirty="0"/>
              <a:t>, abdominal and plantar reflexes.</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2" name="Picture 2097207"/>
          <p:cNvPicPr>
            <a:picLocks/>
          </p:cNvPicPr>
          <p:nvPr/>
        </p:nvPicPr>
        <p:blipFill>
          <a:blip r:embed="rId2"/>
          <a:stretch>
            <a:fillRect/>
          </a:stretch>
        </p:blipFill>
        <p:spPr>
          <a:xfrm>
            <a:off x="0" y="145020"/>
            <a:ext cx="10136563" cy="7667265"/>
          </a:xfrm>
          <a:prstGeom prst="rect">
            <a:avLst/>
          </a:prstGeom>
        </p:spPr>
      </p:pic>
      <p:sp>
        <p:nvSpPr>
          <p:cNvPr id="1048690" name="Content Placeholder 2"/>
          <p:cNvSpPr>
            <a:spLocks noGrp="1"/>
          </p:cNvSpPr>
          <p:nvPr>
            <p:ph idx="1"/>
          </p:nvPr>
        </p:nvSpPr>
        <p:spPr>
          <a:xfrm>
            <a:off x="1435526" y="349143"/>
            <a:ext cx="8549876" cy="7031094"/>
          </a:xfrm>
        </p:spPr>
        <p:txBody>
          <a:bodyPr/>
          <a:lstStyle/>
          <a:p>
            <a:pPr marL="0" indent="0">
              <a:buNone/>
            </a:pPr>
            <a:r>
              <a:rPr lang="en-US" sz="2200" dirty="0"/>
              <a:t>EFFECT OF LESION</a:t>
            </a:r>
          </a:p>
          <a:p>
            <a:pPr marL="0" indent="0" algn="just">
              <a:buNone/>
            </a:pPr>
            <a:r>
              <a:rPr lang="en-US" sz="2200" dirty="0"/>
              <a:t>At cerebral cortex</a:t>
            </a:r>
          </a:p>
          <a:p>
            <a:pPr marL="0" indent="0" algn="just">
              <a:buNone/>
            </a:pPr>
            <a:r>
              <a:rPr lang="en-US" sz="2200" dirty="0"/>
              <a:t>     Causes hypertonia, spasticity and contralateral monoplegia or contralateral hemiplegia.</a:t>
            </a:r>
          </a:p>
          <a:p>
            <a:pPr marL="0" indent="0" algn="just">
              <a:buNone/>
            </a:pPr>
            <a:endParaRPr lang="en-US" sz="2200" dirty="0"/>
          </a:p>
          <a:p>
            <a:pPr marL="0" indent="0" algn="just">
              <a:buNone/>
            </a:pPr>
            <a:r>
              <a:rPr lang="en-US" sz="2200" dirty="0"/>
              <a:t>At internal capsule</a:t>
            </a:r>
          </a:p>
          <a:p>
            <a:pPr marL="0" indent="0" algn="just">
              <a:buNone/>
            </a:pPr>
            <a:r>
              <a:rPr lang="en-US" sz="2200" dirty="0"/>
              <a:t>     Lesion of pyramidal tract fibers at posterior limb of internal capsule results in contralateral hemiplegia.</a:t>
            </a:r>
          </a:p>
          <a:p>
            <a:pPr marL="0" indent="0" algn="just">
              <a:buNone/>
            </a:pPr>
            <a:endParaRPr lang="en-US" sz="2200" dirty="0"/>
          </a:p>
          <a:p>
            <a:pPr marL="0" indent="0" algn="just">
              <a:buNone/>
            </a:pPr>
            <a:r>
              <a:rPr lang="en-US" sz="2200" dirty="0"/>
              <a:t>Brainstem</a:t>
            </a:r>
          </a:p>
          <a:p>
            <a:pPr marL="0" indent="0" algn="just">
              <a:buNone/>
            </a:pPr>
            <a:r>
              <a:rPr lang="en-US" sz="2200" dirty="0"/>
              <a:t>     Results in contralateral hemiparesis along with sixth and seventh nerve palsies. </a:t>
            </a:r>
          </a:p>
          <a:p>
            <a:pPr marL="0" indent="0" algn="just">
              <a:buNone/>
            </a:pPr>
            <a:endParaRPr lang="en-US" sz="2200" dirty="0"/>
          </a:p>
          <a:p>
            <a:pPr marL="0" indent="0" algn="just">
              <a:buNone/>
            </a:pPr>
            <a:r>
              <a:rPr lang="en-US" sz="2200" dirty="0"/>
              <a:t>Spinal cord</a:t>
            </a:r>
          </a:p>
          <a:p>
            <a:pPr marL="0" indent="0" algn="just">
              <a:buNone/>
            </a:pPr>
            <a:r>
              <a:rPr lang="en-US" sz="2200" dirty="0"/>
              <a:t>•  Unilateral lesion of the lateral corticospinal fibers at upper cervical segment causes </a:t>
            </a:r>
            <a:r>
              <a:rPr lang="en-US" sz="2200" dirty="0" err="1"/>
              <a:t>ipselateral</a:t>
            </a:r>
            <a:r>
              <a:rPr lang="en-US" sz="2200" dirty="0"/>
              <a:t> paraplegia. </a:t>
            </a:r>
          </a:p>
          <a:p>
            <a:pPr marL="0" indent="0" algn="just">
              <a:buNone/>
            </a:pPr>
            <a:r>
              <a:rPr lang="en-US" sz="2200" dirty="0"/>
              <a:t>•  Bilateral lesion of these fibers in thoracic and lumbar segments results in paraplegia without paralysis of respiratory muscles.</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ext Box 3"/>
          <p:cNvSpPr txBox="1"/>
          <p:nvPr/>
        </p:nvSpPr>
        <p:spPr>
          <a:xfrm>
            <a:off x="3941898" y="599814"/>
            <a:ext cx="5813425" cy="1521244"/>
          </a:xfrm>
          <a:prstGeom prst="rect">
            <a:avLst/>
          </a:prstGeom>
          <a:noFill/>
        </p:spPr>
        <p:txBody>
          <a:bodyPr wrap="square" rtlCol="0">
            <a:spAutoFit/>
          </a:bodyPr>
          <a:lstStyle/>
          <a:p>
            <a:pPr algn="ctr"/>
            <a:r>
              <a:rPr lang="en-IN" altLang="en-US" sz="4400"/>
              <a:t>EXTRAPYRAMIDAL TRACT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880" y="2884487"/>
            <a:ext cx="6552728" cy="3271614"/>
          </a:xfrm>
          <a:prstGeom prst="rect">
            <a:avLst/>
          </a:prstGeom>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4" name="Picture 2097209"/>
          <p:cNvPicPr>
            <a:picLocks/>
          </p:cNvPicPr>
          <p:nvPr/>
        </p:nvPicPr>
        <p:blipFill>
          <a:blip r:embed="rId2"/>
          <a:stretch>
            <a:fillRect/>
          </a:stretch>
        </p:blipFill>
        <p:spPr>
          <a:xfrm>
            <a:off x="0" y="0"/>
            <a:ext cx="10234057" cy="7727022"/>
          </a:xfrm>
          <a:prstGeom prst="rect">
            <a:avLst/>
          </a:prstGeom>
        </p:spPr>
      </p:pic>
      <p:sp>
        <p:nvSpPr>
          <p:cNvPr id="1048692" name="Content Placeholder 2"/>
          <p:cNvSpPr>
            <a:spLocks noGrp="1"/>
          </p:cNvSpPr>
          <p:nvPr>
            <p:ph idx="1"/>
          </p:nvPr>
        </p:nvSpPr>
        <p:spPr>
          <a:xfrm>
            <a:off x="1008062" y="1875793"/>
            <a:ext cx="9072563" cy="4989036"/>
          </a:xfrm>
        </p:spPr>
        <p:txBody>
          <a:bodyPr/>
          <a:lstStyle/>
          <a:p>
            <a:pPr marL="0" indent="0">
              <a:buNone/>
            </a:pPr>
            <a:endParaRPr lang="en-US" sz="2200"/>
          </a:p>
          <a:p>
            <a:pPr marL="0" indent="0">
              <a:buNone/>
            </a:pPr>
            <a:r>
              <a:rPr lang="en-IN" altLang="en-US" sz="2200"/>
              <a:t>D</a:t>
            </a:r>
            <a:r>
              <a:rPr lang="en-US" sz="2200"/>
              <a:t>escending tracts of spinal cord other than pyramidal tract are called extrapyramidal tract. They are </a:t>
            </a:r>
          </a:p>
          <a:p>
            <a:pPr marL="0" indent="0">
              <a:buNone/>
            </a:pPr>
            <a:endParaRPr lang="en-US" sz="2200"/>
          </a:p>
          <a:p>
            <a:pPr algn="just"/>
            <a:r>
              <a:rPr lang="en-US" sz="2200"/>
              <a:t>Medial longitudinal fasciculus</a:t>
            </a:r>
          </a:p>
          <a:p>
            <a:pPr algn="just"/>
            <a:r>
              <a:rPr lang="en-US" sz="2200"/>
              <a:t>Anterior vestibulospinal tract</a:t>
            </a:r>
          </a:p>
          <a:p>
            <a:pPr algn="just"/>
            <a:r>
              <a:rPr lang="en-US" sz="2200"/>
              <a:t>Lateral vestibulospinal tract</a:t>
            </a:r>
          </a:p>
          <a:p>
            <a:pPr algn="just"/>
            <a:r>
              <a:rPr lang="en-US" sz="2200"/>
              <a:t>Reticulospinal tract</a:t>
            </a:r>
          </a:p>
          <a:p>
            <a:pPr algn="just"/>
            <a:r>
              <a:rPr lang="en-US" sz="2200"/>
              <a:t>Tectospinal tract</a:t>
            </a:r>
          </a:p>
          <a:p>
            <a:pPr algn="just"/>
            <a:r>
              <a:rPr lang="en-US" sz="2200"/>
              <a:t>Rubrospinal tract</a:t>
            </a:r>
          </a:p>
          <a:p>
            <a:pPr algn="just"/>
            <a:r>
              <a:rPr lang="en-US" sz="2200"/>
              <a:t>Olivospinal tract</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5" name="Picture 2097210"/>
          <p:cNvPicPr>
            <a:picLocks/>
          </p:cNvPicPr>
          <p:nvPr/>
        </p:nvPicPr>
        <p:blipFill>
          <a:blip r:embed="rId2"/>
          <a:stretch>
            <a:fillRect/>
          </a:stretch>
        </p:blipFill>
        <p:spPr>
          <a:xfrm>
            <a:off x="0" y="0"/>
            <a:ext cx="10249092" cy="7636936"/>
          </a:xfrm>
          <a:prstGeom prst="rect">
            <a:avLst/>
          </a:prstGeom>
        </p:spPr>
      </p:pic>
      <p:sp>
        <p:nvSpPr>
          <p:cNvPr id="1048693" name="Title 1"/>
          <p:cNvSpPr>
            <a:spLocks noGrp="1"/>
          </p:cNvSpPr>
          <p:nvPr>
            <p:ph type="title"/>
          </p:nvPr>
        </p:nvSpPr>
        <p:spPr>
          <a:xfrm>
            <a:off x="0" y="1789156"/>
            <a:ext cx="9072563" cy="1259946"/>
          </a:xfrm>
        </p:spPr>
        <p:txBody>
          <a:bodyPr/>
          <a:lstStyle/>
          <a:p>
            <a:r>
              <a:rPr lang="en-US" sz="4400"/>
              <a:t>MEDIAL LONGITUDINAL FASCICULUS</a:t>
            </a:r>
          </a:p>
        </p:txBody>
      </p:sp>
      <p:sp>
        <p:nvSpPr>
          <p:cNvPr id="1048694" name="Content Placeholder 2"/>
          <p:cNvSpPr>
            <a:spLocks noGrp="1"/>
          </p:cNvSpPr>
          <p:nvPr>
            <p:ph idx="1"/>
          </p:nvPr>
        </p:nvSpPr>
        <p:spPr>
          <a:xfrm>
            <a:off x="1000202" y="3235421"/>
            <a:ext cx="8576391" cy="4073163"/>
          </a:xfrm>
        </p:spPr>
        <p:txBody>
          <a:bodyPr/>
          <a:lstStyle/>
          <a:p>
            <a:pPr marL="0" indent="0">
              <a:buNone/>
            </a:pPr>
            <a:r>
              <a:rPr lang="en-US" sz="2200" dirty="0"/>
              <a:t>SITUATION</a:t>
            </a:r>
          </a:p>
          <a:p>
            <a:pPr marL="0" indent="0" algn="just">
              <a:buNone/>
            </a:pPr>
            <a:r>
              <a:rPr lang="en-US" sz="2200" dirty="0"/>
              <a:t>     Medial longitudinal fasciculus descends through posterior part of anterior white column of spinal cord.</a:t>
            </a:r>
          </a:p>
          <a:p>
            <a:pPr marL="0" indent="0" algn="just">
              <a:buNone/>
            </a:pPr>
            <a:endParaRPr lang="en-US" sz="2200" dirty="0"/>
          </a:p>
          <a:p>
            <a:pPr marL="0" indent="0" algn="just">
              <a:buNone/>
            </a:pPr>
            <a:r>
              <a:rPr lang="en-US" sz="2200" dirty="0"/>
              <a:t>ORIGIN</a:t>
            </a:r>
          </a:p>
          <a:p>
            <a:pPr marL="0" indent="0" algn="just">
              <a:buNone/>
            </a:pPr>
            <a:r>
              <a:rPr lang="en-US" sz="2200" dirty="0"/>
              <a:t>     It is originated from Medial vestibular nuclei, Reticular formation, Superior colliculus, Interstitial nucleus of </a:t>
            </a:r>
            <a:r>
              <a:rPr lang="en-US" sz="2200" dirty="0" err="1"/>
              <a:t>cajal</a:t>
            </a:r>
            <a:r>
              <a:rPr lang="en-US" sz="2200" dirty="0"/>
              <a:t>.       </a:t>
            </a:r>
            <a:r>
              <a:rPr lang="en-US" dirty="0"/>
              <a:t>          </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6" name="Picture 2097211"/>
          <p:cNvPicPr>
            <a:picLocks/>
          </p:cNvPicPr>
          <p:nvPr/>
        </p:nvPicPr>
        <p:blipFill>
          <a:blip r:embed="rId2"/>
          <a:stretch>
            <a:fillRect/>
          </a:stretch>
        </p:blipFill>
        <p:spPr>
          <a:xfrm>
            <a:off x="0" y="-263846"/>
            <a:ext cx="10309234" cy="7952237"/>
          </a:xfrm>
          <a:prstGeom prst="rect">
            <a:avLst/>
          </a:prstGeom>
        </p:spPr>
      </p:pic>
      <p:sp>
        <p:nvSpPr>
          <p:cNvPr id="1048695" name="Content Placeholder 5"/>
          <p:cNvSpPr>
            <a:spLocks noGrp="1"/>
          </p:cNvSpPr>
          <p:nvPr>
            <p:ph idx="1"/>
          </p:nvPr>
        </p:nvSpPr>
        <p:spPr>
          <a:xfrm>
            <a:off x="618335" y="2013472"/>
            <a:ext cx="9072563" cy="4989036"/>
          </a:xfrm>
        </p:spPr>
        <p:txBody>
          <a:bodyPr/>
          <a:lstStyle/>
          <a:p>
            <a:pPr marL="0" indent="0">
              <a:buNone/>
            </a:pPr>
            <a:r>
              <a:rPr lang="en-US" sz="2200" dirty="0"/>
              <a:t>TERMINATION</a:t>
            </a:r>
          </a:p>
          <a:p>
            <a:pPr marL="0" indent="0" algn="just">
              <a:buNone/>
            </a:pPr>
            <a:r>
              <a:rPr lang="en-US" sz="2200" dirty="0"/>
              <a:t>          Anterior motor neurons of the spinal cord.</a:t>
            </a:r>
          </a:p>
          <a:p>
            <a:pPr algn="just"/>
            <a:endParaRPr lang="en-US" sz="2200" dirty="0"/>
          </a:p>
          <a:p>
            <a:pPr marL="0" indent="0" algn="just">
              <a:buNone/>
            </a:pPr>
            <a:r>
              <a:rPr lang="en-US" sz="2200" dirty="0"/>
              <a:t>FUNCTION</a:t>
            </a:r>
          </a:p>
          <a:p>
            <a:pPr marL="0" indent="0" algn="just">
              <a:buNone/>
            </a:pPr>
            <a:r>
              <a:rPr lang="en-US" sz="2200" dirty="0"/>
              <a:t>          Coordination of reflex ocular movements and integration of eye and neck movements.</a:t>
            </a:r>
          </a:p>
          <a:p>
            <a:pPr marL="0" indent="0" algn="just">
              <a:buNone/>
            </a:pPr>
            <a:endParaRPr lang="en-US" sz="2200" dirty="0"/>
          </a:p>
          <a:p>
            <a:pPr marL="0" indent="0" algn="just">
              <a:buNone/>
            </a:pPr>
            <a:r>
              <a:rPr lang="en-US" sz="2200" dirty="0"/>
              <a:t>EFFECT OF LESION</a:t>
            </a:r>
          </a:p>
          <a:p>
            <a:pPr marL="0" indent="0" algn="just">
              <a:buNone/>
            </a:pPr>
            <a:r>
              <a:rPr lang="en-US" sz="2200" dirty="0"/>
              <a:t>          Reflex ocular movements are affected in the lesion of this tract.</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7" name="Picture 2097212"/>
          <p:cNvPicPr>
            <a:picLocks/>
          </p:cNvPicPr>
          <p:nvPr/>
        </p:nvPicPr>
        <p:blipFill>
          <a:blip r:embed="rId3"/>
          <a:stretch>
            <a:fillRect/>
          </a:stretch>
        </p:blipFill>
        <p:spPr>
          <a:xfrm>
            <a:off x="0" y="-37390"/>
            <a:ext cx="10147335" cy="7597065"/>
          </a:xfrm>
          <a:prstGeom prst="rect">
            <a:avLst/>
          </a:prstGeom>
        </p:spPr>
      </p:pic>
      <p:sp>
        <p:nvSpPr>
          <p:cNvPr id="1048696" name="Title 1"/>
          <p:cNvSpPr>
            <a:spLocks noGrp="1"/>
          </p:cNvSpPr>
          <p:nvPr>
            <p:ph type="title"/>
          </p:nvPr>
        </p:nvSpPr>
        <p:spPr>
          <a:xfrm>
            <a:off x="504031" y="185898"/>
            <a:ext cx="9072563" cy="1259946"/>
          </a:xfrm>
        </p:spPr>
        <p:txBody>
          <a:bodyPr/>
          <a:lstStyle/>
          <a:p>
            <a:pPr algn="ctr"/>
            <a:r>
              <a:rPr lang="en-US" sz="4400"/>
              <a:t>ANTERIOR VESTIBULOSPINAL TRACT</a:t>
            </a:r>
          </a:p>
        </p:txBody>
      </p:sp>
      <p:sp>
        <p:nvSpPr>
          <p:cNvPr id="1048697" name="Content Placeholder 2"/>
          <p:cNvSpPr>
            <a:spLocks noGrp="1"/>
          </p:cNvSpPr>
          <p:nvPr>
            <p:ph idx="1"/>
          </p:nvPr>
        </p:nvSpPr>
        <p:spPr>
          <a:xfrm>
            <a:off x="443252" y="1244153"/>
            <a:ext cx="9132706" cy="5920060"/>
          </a:xfrm>
        </p:spPr>
        <p:txBody>
          <a:bodyPr/>
          <a:lstStyle/>
          <a:p>
            <a:pPr marL="0" indent="0">
              <a:buNone/>
            </a:pPr>
            <a:r>
              <a:rPr lang="en-US" sz="2200" dirty="0"/>
              <a:t>SITUATION</a:t>
            </a:r>
          </a:p>
          <a:p>
            <a:pPr marL="0" indent="0" algn="just">
              <a:buNone/>
            </a:pPr>
            <a:r>
              <a:rPr lang="en-US" sz="2200" dirty="0"/>
              <a:t>     It is situated in the anterior white column, lateral to </a:t>
            </a:r>
            <a:r>
              <a:rPr lang="en-US" sz="2200" dirty="0" err="1"/>
              <a:t>tectospinal</a:t>
            </a:r>
            <a:r>
              <a:rPr lang="en-US" sz="2200" dirty="0"/>
              <a:t> tract. </a:t>
            </a:r>
          </a:p>
          <a:p>
            <a:pPr marL="0" indent="0" algn="just">
              <a:buNone/>
            </a:pPr>
            <a:endParaRPr lang="en-US" sz="2200" dirty="0"/>
          </a:p>
          <a:p>
            <a:pPr marL="0" indent="0" algn="just">
              <a:buNone/>
            </a:pPr>
            <a:r>
              <a:rPr lang="en-US" sz="2200" dirty="0"/>
              <a:t>ORIGIN</a:t>
            </a:r>
          </a:p>
          <a:p>
            <a:pPr marL="0" indent="0" algn="just">
              <a:buNone/>
            </a:pPr>
            <a:r>
              <a:rPr lang="en-US" sz="2200" dirty="0"/>
              <a:t>     Medial vestibular nucleus in </a:t>
            </a:r>
            <a:r>
              <a:rPr lang="en-US" sz="2200" dirty="0" err="1"/>
              <a:t>madulla</a:t>
            </a:r>
            <a:r>
              <a:rPr lang="en-US" sz="2200" dirty="0"/>
              <a:t> oblongata</a:t>
            </a:r>
            <a:r>
              <a:rPr lang="en-IN" altLang="en-US" sz="2200" dirty="0"/>
              <a:t>.</a:t>
            </a:r>
            <a:endParaRPr lang="en-US" sz="2200" dirty="0"/>
          </a:p>
          <a:p>
            <a:pPr marL="0" indent="0" algn="just">
              <a:buNone/>
            </a:pPr>
            <a:r>
              <a:rPr lang="en-US" sz="2200" dirty="0"/>
              <a:t>                        </a:t>
            </a:r>
          </a:p>
          <a:p>
            <a:pPr marL="0" indent="0" algn="just">
              <a:buNone/>
            </a:pPr>
            <a:r>
              <a:rPr lang="en-US" sz="2200" dirty="0"/>
              <a:t>COURSE</a:t>
            </a:r>
          </a:p>
          <a:p>
            <a:pPr marL="0" indent="0" algn="just">
              <a:buNone/>
            </a:pPr>
            <a:r>
              <a:rPr lang="en-US" sz="2200" dirty="0"/>
              <a:t>•Fibers run </a:t>
            </a:r>
            <a:r>
              <a:rPr lang="en-US" sz="2200" dirty="0" err="1"/>
              <a:t>upto</a:t>
            </a:r>
            <a:r>
              <a:rPr lang="en-US" sz="2200" dirty="0"/>
              <a:t> thoracic segments pf the spinal cord.</a:t>
            </a:r>
          </a:p>
          <a:p>
            <a:pPr marL="0" indent="0" algn="just">
              <a:buNone/>
            </a:pPr>
            <a:r>
              <a:rPr lang="en-US" sz="2200" dirty="0"/>
              <a:t>•Fibers of this tract run down from medulla into the anterior column of spinal cord along the periphery.</a:t>
            </a:r>
          </a:p>
          <a:p>
            <a:pPr marL="0" indent="0" algn="just">
              <a:buNone/>
            </a:pPr>
            <a:endParaRPr lang="en-US" sz="2200" dirty="0"/>
          </a:p>
          <a:p>
            <a:pPr marL="0" indent="0" algn="just">
              <a:buNone/>
            </a:pPr>
            <a:r>
              <a:rPr lang="en-US" sz="2200" dirty="0"/>
              <a:t>TERMINATION</a:t>
            </a:r>
          </a:p>
          <a:p>
            <a:pPr marL="0" indent="0" algn="just">
              <a:buNone/>
            </a:pPr>
            <a:r>
              <a:rPr lang="en-US" sz="2200" dirty="0"/>
              <a:t>     Along with fibers of lateral </a:t>
            </a:r>
            <a:r>
              <a:rPr lang="en-US" sz="2200" dirty="0" err="1"/>
              <a:t>vestibulospinal</a:t>
            </a:r>
            <a:r>
              <a:rPr lang="en-US" sz="2200" dirty="0"/>
              <a:t> tract, the fibers of this tract terminate in anterior motor neurons directly or through </a:t>
            </a:r>
            <a:r>
              <a:rPr lang="en-US" sz="2200" dirty="0" err="1"/>
              <a:t>internuncial</a:t>
            </a:r>
            <a:r>
              <a:rPr lang="en-US" sz="2200" dirty="0"/>
              <a:t> nucleus.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 descr="22-16-08-9k="/>
          <p:cNvPicPr>
            <a:picLocks noChangeAspect="1"/>
          </p:cNvPicPr>
          <p:nvPr/>
        </p:nvPicPr>
        <p:blipFill>
          <a:blip r:embed="rId3"/>
          <a:srcRect l="103" r="103"/>
          <a:stretch>
            <a:fillRect/>
          </a:stretch>
        </p:blipFill>
        <p:spPr>
          <a:xfrm>
            <a:off x="-3175" y="-1905"/>
            <a:ext cx="10117455" cy="7578725"/>
          </a:xfrm>
          <a:prstGeom prst="rect">
            <a:avLst/>
          </a:prstGeom>
        </p:spPr>
      </p:pic>
      <p:sp>
        <p:nvSpPr>
          <p:cNvPr id="1048600" name="Subtitle 1"/>
          <p:cNvSpPr txBox="1">
            <a:spLocks noGrp="1"/>
          </p:cNvSpPr>
          <p:nvPr>
            <p:ph type="subTitle" idx="4294967295"/>
          </p:nvPr>
        </p:nvSpPr>
        <p:spPr>
          <a:xfrm>
            <a:off x="769749" y="2121247"/>
            <a:ext cx="9071640" cy="419868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just">
              <a:buNone/>
            </a:pPr>
            <a:r>
              <a:rPr lang="x-none" sz="2200" dirty="0">
                <a:solidFill>
                  <a:srgbClr val="00000A"/>
                </a:solidFill>
                <a:latin typeface="Arial" panose="020B0604020202020204" pitchFamily="18"/>
              </a:rPr>
              <a:t>  	</a:t>
            </a:r>
            <a:r>
              <a:rPr lang="en-US" sz="2200" dirty="0">
                <a:solidFill>
                  <a:srgbClr val="00000A"/>
                </a:solidFill>
                <a:latin typeface="Arial" panose="020B0604020202020204" pitchFamily="18"/>
              </a:rPr>
              <a:t>The white matter of the right and left sides is continuous across the midline through white commissure which lies anterior to the grey commissure.</a:t>
            </a:r>
          </a:p>
          <a:p>
            <a:pPr marL="0" lvl="0" indent="0" algn="just">
              <a:buNone/>
            </a:pPr>
            <a:r>
              <a:rPr lang="en-US" sz="2200" dirty="0">
                <a:solidFill>
                  <a:srgbClr val="00000A"/>
                </a:solidFill>
                <a:latin typeface="Arial" panose="020B0604020202020204" pitchFamily="18"/>
              </a:rPr>
              <a:t>	The spinal cord gives attachment on either side, to the series of spinal nerves. Each spinal nerve arises by two roots</a:t>
            </a:r>
          </a:p>
          <a:p>
            <a:pPr marL="0" lvl="2" indent="0" algn="just" rtl="0" hangingPunct="0"/>
            <a:r>
              <a:rPr lang="en-US" sz="2200" dirty="0">
                <a:solidFill>
                  <a:srgbClr val="00000A"/>
                </a:solidFill>
                <a:latin typeface="Arial" panose="020B0604020202020204" pitchFamily="18"/>
              </a:rPr>
              <a:t>Anterior</a:t>
            </a:r>
          </a:p>
          <a:p>
            <a:pPr marL="0" lvl="2" indent="0" algn="just" rtl="0" hangingPunct="0"/>
            <a:r>
              <a:rPr lang="en-US" sz="2200" dirty="0">
                <a:solidFill>
                  <a:srgbClr val="00000A"/>
                </a:solidFill>
                <a:latin typeface="Arial" panose="020B0604020202020204" pitchFamily="18"/>
              </a:rPr>
              <a:t>Posterior</a:t>
            </a:r>
          </a:p>
          <a:p>
            <a:pPr marL="0" lvl="2" indent="0" algn="just" rtl="0" hangingPunct="0">
              <a:buNone/>
            </a:pPr>
            <a:r>
              <a:rPr lang="en-US" sz="2200" dirty="0">
                <a:solidFill>
                  <a:srgbClr val="00000A"/>
                </a:solidFill>
                <a:latin typeface="Arial" panose="020B0604020202020204" pitchFamily="18"/>
              </a:rPr>
              <a:t>  Each root is made up of number of rootlets. The length of the spinal cord gives origin to the rootlets for one pair of spinal nerves constitutes one spinal segment.</a:t>
            </a:r>
          </a:p>
          <a:p>
            <a:pPr marL="0" lvl="0" indent="0" algn="ctr">
              <a:lnSpc>
                <a:spcPts val="1800"/>
              </a:lnSpc>
              <a:buNone/>
            </a:pPr>
            <a:endParaRPr lang="en-US" sz="2200" dirty="0">
              <a:solidFill>
                <a:srgbClr val="00000A"/>
              </a:solidFill>
              <a:latin typeface="Arial" panose="020B0604020202020204" pitchFamily="18"/>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8" name="Picture 2097213"/>
          <p:cNvPicPr>
            <a:picLocks/>
          </p:cNvPicPr>
          <p:nvPr/>
        </p:nvPicPr>
        <p:blipFill>
          <a:blip r:embed="rId3"/>
          <a:stretch>
            <a:fillRect/>
          </a:stretch>
        </p:blipFill>
        <p:spPr>
          <a:xfrm>
            <a:off x="-156667" y="0"/>
            <a:ext cx="10379295" cy="7662092"/>
          </a:xfrm>
          <a:prstGeom prst="rect">
            <a:avLst/>
          </a:prstGeom>
        </p:spPr>
      </p:pic>
      <p:sp>
        <p:nvSpPr>
          <p:cNvPr id="1048700" name="Title 3"/>
          <p:cNvSpPr>
            <a:spLocks noGrp="1"/>
          </p:cNvSpPr>
          <p:nvPr>
            <p:ph type="title"/>
          </p:nvPr>
        </p:nvSpPr>
        <p:spPr/>
        <p:txBody>
          <a:bodyPr/>
          <a:lstStyle/>
          <a:p>
            <a:pPr algn="ctr"/>
            <a:r>
              <a:rPr lang="en-IN" altLang="en-US" sz="2200"/>
              <a:t>ANTRIOR VESTIBULOSPINAL TRACT</a:t>
            </a:r>
          </a:p>
        </p:txBody>
      </p:sp>
      <p:graphicFrame>
        <p:nvGraphicFramePr>
          <p:cNvPr id="4194310" name="Object 1073742856"/>
          <p:cNvGraphicFramePr>
            <a:graphicFrameLocks/>
          </p:cNvGraphicFramePr>
          <p:nvPr/>
        </p:nvGraphicFramePr>
        <p:xfrm>
          <a:off x="1924050" y="1445895"/>
          <a:ext cx="5448935" cy="5971540"/>
        </p:xfrm>
        <a:graphic>
          <a:graphicData uri="http://schemas.openxmlformats.org/presentationml/2006/ole">
            <mc:AlternateContent xmlns:mc="http://schemas.openxmlformats.org/markup-compatibility/2006">
              <mc:Choice xmlns:v="urn:schemas-microsoft-com:vml" Requires="v">
                <p:oleObj spid="_x0000_s72721" r:id="rId4" imgW="3429000" imgH="2619375" progId="StaticMetafile">
                  <p:embed/>
                </p:oleObj>
              </mc:Choice>
              <mc:Fallback>
                <p:oleObj r:id="rId4" imgW="3429000" imgH="2619375" progId="StaticMetafile">
                  <p:embed/>
                  <p:pic>
                    <p:nvPicPr>
                      <p:cNvPr id="0" name="Pictur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050" y="1445895"/>
                        <a:ext cx="5448935" cy="597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0" name="Picture 2097216"/>
          <p:cNvPicPr>
            <a:picLocks/>
          </p:cNvPicPr>
          <p:nvPr/>
        </p:nvPicPr>
        <p:blipFill>
          <a:blip r:embed="rId2"/>
          <a:stretch>
            <a:fillRect/>
          </a:stretch>
        </p:blipFill>
        <p:spPr>
          <a:xfrm>
            <a:off x="0" y="0"/>
            <a:ext cx="10155151" cy="7789487"/>
          </a:xfrm>
          <a:prstGeom prst="rect">
            <a:avLst/>
          </a:prstGeom>
        </p:spPr>
      </p:pic>
      <p:sp>
        <p:nvSpPr>
          <p:cNvPr id="1048701" name="Title 2"/>
          <p:cNvSpPr>
            <a:spLocks noGrp="1"/>
          </p:cNvSpPr>
          <p:nvPr>
            <p:ph type="title"/>
          </p:nvPr>
        </p:nvSpPr>
        <p:spPr/>
        <p:txBody>
          <a:bodyPr/>
          <a:lstStyle/>
          <a:p>
            <a:r>
              <a:rPr lang="en-US" sz="4400"/>
              <a:t>LATERAL VESTIBULOSPINAL TRACT </a:t>
            </a:r>
          </a:p>
        </p:txBody>
      </p:sp>
      <p:sp>
        <p:nvSpPr>
          <p:cNvPr id="1048702" name="Content Placeholder 3"/>
          <p:cNvSpPr>
            <a:spLocks noGrp="1"/>
          </p:cNvSpPr>
          <p:nvPr>
            <p:ph idx="1"/>
          </p:nvPr>
        </p:nvSpPr>
        <p:spPr>
          <a:xfrm>
            <a:off x="2592649" y="2386527"/>
            <a:ext cx="7562502" cy="4579114"/>
          </a:xfrm>
        </p:spPr>
        <p:txBody>
          <a:bodyPr/>
          <a:lstStyle/>
          <a:p>
            <a:pPr marL="0" indent="0">
              <a:buNone/>
            </a:pPr>
            <a:r>
              <a:rPr lang="en-US" sz="2200" dirty="0"/>
              <a:t>SITUATION</a:t>
            </a:r>
          </a:p>
          <a:p>
            <a:pPr marL="0" indent="0" algn="just">
              <a:buNone/>
            </a:pPr>
            <a:r>
              <a:rPr lang="en-US" sz="2200" dirty="0"/>
              <a:t>     It is present in anterior part of lateral white column of spinal cord.</a:t>
            </a:r>
          </a:p>
          <a:p>
            <a:pPr marL="0" indent="0" algn="just">
              <a:buNone/>
            </a:pPr>
            <a:endParaRPr lang="en-US" sz="2200" dirty="0"/>
          </a:p>
          <a:p>
            <a:pPr marL="0" indent="0" algn="just">
              <a:buNone/>
            </a:pPr>
            <a:r>
              <a:rPr lang="en-US" sz="2200" dirty="0"/>
              <a:t>ORIGIN</a:t>
            </a:r>
          </a:p>
          <a:p>
            <a:pPr marL="0" indent="0" algn="just">
              <a:buNone/>
            </a:pPr>
            <a:r>
              <a:rPr lang="en-US" sz="2200" dirty="0"/>
              <a:t>     Lateral vestibular nucleus (</a:t>
            </a:r>
            <a:r>
              <a:rPr lang="en-US" sz="2200" dirty="0" err="1"/>
              <a:t>deiter</a:t>
            </a:r>
            <a:r>
              <a:rPr lang="en-US" sz="2200" dirty="0"/>
              <a:t>) in medulla.</a:t>
            </a:r>
          </a:p>
          <a:p>
            <a:pPr marL="0" indent="0" algn="just">
              <a:buNone/>
            </a:pPr>
            <a:endParaRPr lang="en-US" sz="2200" dirty="0"/>
          </a:p>
          <a:p>
            <a:pPr marL="0" indent="0" algn="just">
              <a:buNone/>
            </a:pPr>
            <a:r>
              <a:rPr lang="en-US" sz="2200" dirty="0"/>
              <a:t>COURSE</a:t>
            </a:r>
          </a:p>
          <a:p>
            <a:pPr marL="0" indent="0" algn="just">
              <a:buNone/>
            </a:pPr>
            <a:r>
              <a:rPr lang="en-US" sz="2200" dirty="0"/>
              <a:t>•This tract descends the entire length of spinal cord and ends in the medial part of the anterior horn cells of grey matter.</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1" name="Picture 2097217"/>
          <p:cNvPicPr>
            <a:picLocks/>
          </p:cNvPicPr>
          <p:nvPr/>
        </p:nvPicPr>
        <p:blipFill>
          <a:blip r:embed="rId2"/>
          <a:stretch>
            <a:fillRect/>
          </a:stretch>
        </p:blipFill>
        <p:spPr>
          <a:xfrm>
            <a:off x="0" y="0"/>
            <a:ext cx="10287098" cy="7555245"/>
          </a:xfrm>
          <a:prstGeom prst="rect">
            <a:avLst/>
          </a:prstGeom>
        </p:spPr>
      </p:pic>
      <p:sp>
        <p:nvSpPr>
          <p:cNvPr id="1048703" name="Title 4"/>
          <p:cNvSpPr>
            <a:spLocks noGrp="1"/>
          </p:cNvSpPr>
          <p:nvPr>
            <p:ph type="title"/>
          </p:nvPr>
        </p:nvSpPr>
        <p:spPr>
          <a:xfrm>
            <a:off x="504031" y="107430"/>
            <a:ext cx="9072563" cy="792088"/>
          </a:xfrm>
        </p:spPr>
        <p:txBody>
          <a:bodyPr/>
          <a:lstStyle/>
          <a:p>
            <a:r>
              <a:rPr lang="en-IN" altLang="en-US" sz="2000" dirty="0"/>
              <a:t>LATERAL VESTIBULOSPINAL TRACT</a:t>
            </a:r>
          </a:p>
        </p:txBody>
      </p:sp>
      <p:pic>
        <p:nvPicPr>
          <p:cNvPr id="2097212" name="Picture 4" descr="L:\Spinal Tract\IMG_20180316_045221.jpg"/>
          <p:cNvPicPr>
            <a:picLocks noChangeAspect="1" noChangeArrowheads="1"/>
          </p:cNvPicPr>
          <p:nvPr/>
        </p:nvPicPr>
        <p:blipFill>
          <a:blip r:embed="rId3"/>
          <a:srcRect/>
          <a:stretch>
            <a:fillRect/>
          </a:stretch>
        </p:blipFill>
        <p:spPr>
          <a:xfrm>
            <a:off x="1655936" y="899518"/>
            <a:ext cx="8136904" cy="6100703"/>
          </a:xfrm>
          <a:prstGeom prst="rect">
            <a:avLst/>
          </a:prstGeom>
          <a:noFill/>
          <a:ln>
            <a:noFill/>
          </a:ln>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3" name="Picture 2097219"/>
          <p:cNvPicPr>
            <a:picLocks/>
          </p:cNvPicPr>
          <p:nvPr/>
        </p:nvPicPr>
        <p:blipFill>
          <a:blip r:embed="rId2"/>
          <a:stretch>
            <a:fillRect/>
          </a:stretch>
        </p:blipFill>
        <p:spPr>
          <a:xfrm>
            <a:off x="0" y="63545"/>
            <a:ext cx="10320653" cy="7676732"/>
          </a:xfrm>
          <a:prstGeom prst="rect">
            <a:avLst/>
          </a:prstGeom>
        </p:spPr>
      </p:pic>
      <p:sp>
        <p:nvSpPr>
          <p:cNvPr id="1048704" name="Text Box 99"/>
          <p:cNvSpPr txBox="1"/>
          <p:nvPr/>
        </p:nvSpPr>
        <p:spPr>
          <a:xfrm>
            <a:off x="785494" y="2095872"/>
            <a:ext cx="8749665" cy="5355312"/>
          </a:xfrm>
          <a:prstGeom prst="rect">
            <a:avLst/>
          </a:prstGeom>
          <a:noFill/>
          <a:ln w="9525">
            <a:noFill/>
          </a:ln>
        </p:spPr>
        <p:txBody>
          <a:bodyPr wrap="square">
            <a:spAutoFit/>
          </a:bodyPr>
          <a:lstStyle/>
          <a:p>
            <a:pPr indent="0"/>
            <a:r>
              <a:rPr sz="1200" b="0" dirty="0">
                <a:latin typeface="Times New Roman" panose="02020603050405020304" charset="0"/>
                <a:cs typeface="Times New Roman" panose="02020603050405020304" charset="0"/>
              </a:rPr>
              <a:t> 
</a:t>
            </a:r>
            <a:r>
              <a:rPr sz="2200" b="0" dirty="0">
                <a:latin typeface="Times New Roman" panose="02020603050405020304" charset="0"/>
                <a:cs typeface="Times New Roman" panose="02020603050405020304" charset="0"/>
              </a:rPr>
              <a:t>TERMINATION
       </a:t>
            </a:r>
          </a:p>
          <a:p>
            <a:pPr indent="0" algn="just"/>
            <a:r>
              <a:rPr lang="en-US" sz="2200" b="0" dirty="0">
                <a:latin typeface="Times New Roman" panose="02020603050405020304" charset="0"/>
                <a:cs typeface="Times New Roman" panose="02020603050405020304" charset="0"/>
              </a:rPr>
              <a:t>       </a:t>
            </a:r>
            <a:r>
              <a:rPr sz="2200" b="0" dirty="0">
                <a:latin typeface="Times New Roman" panose="02020603050405020304" charset="0"/>
                <a:cs typeface="Times New Roman" panose="02020603050405020304" charset="0"/>
              </a:rPr>
              <a:t>It terminate in the anterior motor neuron either directly or via </a:t>
            </a:r>
            <a:r>
              <a:rPr sz="2200" b="0" dirty="0" err="1">
                <a:latin typeface="Times New Roman" panose="02020603050405020304" charset="0"/>
                <a:cs typeface="Times New Roman" panose="02020603050405020304" charset="0"/>
              </a:rPr>
              <a:t>internuncial</a:t>
            </a:r>
            <a:r>
              <a:rPr sz="2200" b="0" dirty="0">
                <a:latin typeface="Times New Roman" panose="02020603050405020304" charset="0"/>
                <a:cs typeface="Times New Roman" panose="02020603050405020304" charset="0"/>
              </a:rPr>
              <a:t> neurons.</a:t>
            </a:r>
          </a:p>
          <a:p>
            <a:pPr indent="0" algn="just"/>
            <a:endParaRPr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
FUNCTIONS
       </a:t>
            </a:r>
          </a:p>
          <a:p>
            <a:pPr indent="0" algn="just"/>
            <a:r>
              <a:rPr lang="en-US" sz="2200" b="0" dirty="0">
                <a:latin typeface="Times New Roman" panose="02020603050405020304" charset="0"/>
                <a:cs typeface="Times New Roman" panose="02020603050405020304" charset="0"/>
              </a:rPr>
              <a:t>      </a:t>
            </a:r>
            <a:r>
              <a:rPr sz="2200" b="0" dirty="0">
                <a:latin typeface="Times New Roman" panose="02020603050405020304" charset="0"/>
                <a:cs typeface="Times New Roman" panose="02020603050405020304" charset="0"/>
              </a:rPr>
              <a:t>Adjustment of position of head and body during angular and linear acceleration.</a:t>
            </a:r>
          </a:p>
          <a:p>
            <a:pPr indent="0" algn="just"/>
            <a:endParaRPr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
EFFECT OF LESION</a:t>
            </a:r>
          </a:p>
          <a:p>
            <a:pPr indent="0" algn="just"/>
            <a:r>
              <a:rPr sz="2200" b="0" dirty="0">
                <a:latin typeface="Times New Roman" panose="02020603050405020304" charset="0"/>
                <a:cs typeface="Times New Roman" panose="02020603050405020304" charset="0"/>
              </a:rPr>
              <a:t>        Adjust of head and body becomes difficult during acceleration when the </a:t>
            </a:r>
            <a:r>
              <a:rPr sz="2200" b="0" dirty="0" err="1">
                <a:latin typeface="Times New Roman" panose="02020603050405020304" charset="0"/>
                <a:cs typeface="Times New Roman" panose="02020603050405020304" charset="0"/>
              </a:rPr>
              <a:t>vestibulospinal</a:t>
            </a:r>
            <a:r>
              <a:rPr sz="2200" b="0" dirty="0">
                <a:latin typeface="Times New Roman" panose="02020603050405020304" charset="0"/>
                <a:cs typeface="Times New Roman" panose="02020603050405020304" charset="0"/>
              </a:rPr>
              <a:t> tracts are affected by lesion.</a:t>
            </a:r>
            <a:endParaRPr lang="en-US" sz="2200" dirty="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4" name="Picture 2097220"/>
          <p:cNvPicPr>
            <a:picLocks/>
          </p:cNvPicPr>
          <p:nvPr/>
        </p:nvPicPr>
        <p:blipFill>
          <a:blip r:embed="rId2"/>
          <a:stretch>
            <a:fillRect/>
          </a:stretch>
        </p:blipFill>
        <p:spPr>
          <a:xfrm>
            <a:off x="0" y="-121035"/>
            <a:ext cx="10418622" cy="7842897"/>
          </a:xfrm>
          <a:prstGeom prst="rect">
            <a:avLst/>
          </a:prstGeom>
        </p:spPr>
      </p:pic>
      <p:sp>
        <p:nvSpPr>
          <p:cNvPr id="1048705" name="Title 1"/>
          <p:cNvSpPr>
            <a:spLocks noGrp="1"/>
          </p:cNvSpPr>
          <p:nvPr>
            <p:ph type="title"/>
          </p:nvPr>
        </p:nvSpPr>
        <p:spPr/>
        <p:txBody>
          <a:bodyPr/>
          <a:lstStyle/>
          <a:p>
            <a:r>
              <a:rPr lang="en-US" sz="4400" dirty="0" smtClean="0"/>
              <a:t>RETICULOSPINAL </a:t>
            </a:r>
            <a:r>
              <a:rPr lang="en-US" sz="4400" dirty="0"/>
              <a:t>TRACT</a:t>
            </a:r>
          </a:p>
        </p:txBody>
      </p:sp>
      <p:sp>
        <p:nvSpPr>
          <p:cNvPr id="1048707" name="Text Box 100"/>
          <p:cNvSpPr txBox="1"/>
          <p:nvPr/>
        </p:nvSpPr>
        <p:spPr>
          <a:xfrm>
            <a:off x="2213134" y="2217144"/>
            <a:ext cx="7867490" cy="4850256"/>
          </a:xfrm>
          <a:prstGeom prst="rect">
            <a:avLst/>
          </a:prstGeom>
          <a:noFill/>
          <a:ln w="9525">
            <a:noFill/>
          </a:ln>
        </p:spPr>
        <p:txBody>
          <a:bodyPr wrap="square">
            <a:spAutoFit/>
          </a:bodyPr>
          <a:lstStyle/>
          <a:p>
            <a:pPr indent="0" algn="l"/>
            <a:r>
              <a:rPr sz="2200" b="0" dirty="0">
                <a:latin typeface="Times New Roman" panose="02020603050405020304" charset="0"/>
                <a:cs typeface="Times New Roman" panose="02020603050405020304" charset="0"/>
              </a:rPr>
              <a:t>SITUATION</a:t>
            </a:r>
          </a:p>
          <a:p>
            <a:pPr indent="0" algn="just"/>
            <a:r>
              <a:rPr sz="2200" b="0" dirty="0">
                <a:latin typeface="Times New Roman" panose="02020603050405020304" charset="0"/>
                <a:cs typeface="Times New Roman" panose="02020603050405020304" charset="0"/>
              </a:rPr>
              <a:t>     It is situated in anterior white column ,posterior to anterior </a:t>
            </a:r>
            <a:r>
              <a:rPr sz="2200" b="0" dirty="0" err="1">
                <a:latin typeface="Times New Roman" panose="02020603050405020304" charset="0"/>
                <a:cs typeface="Times New Roman" panose="02020603050405020304" charset="0"/>
              </a:rPr>
              <a:t>vestibulospinal</a:t>
            </a:r>
            <a:r>
              <a:rPr sz="2200" b="0" dirty="0">
                <a:latin typeface="Times New Roman" panose="02020603050405020304" charset="0"/>
                <a:cs typeface="Times New Roman" panose="02020603050405020304" charset="0"/>
              </a:rPr>
              <a:t> tract.</a:t>
            </a:r>
          </a:p>
          <a:p>
            <a:pPr indent="0" algn="just"/>
            <a:endParaRPr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ORIGIN</a:t>
            </a:r>
          </a:p>
          <a:p>
            <a:pPr indent="0" algn="just"/>
            <a:r>
              <a:rPr sz="2200" b="0" dirty="0">
                <a:latin typeface="Times New Roman" panose="02020603050405020304" charset="0"/>
                <a:cs typeface="Times New Roman" panose="02020603050405020304" charset="0"/>
              </a:rPr>
              <a:t>     Reticular formation of pons and medulla. </a:t>
            </a:r>
          </a:p>
          <a:p>
            <a:pPr indent="0" algn="just"/>
            <a:endParaRPr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COURSE</a:t>
            </a:r>
          </a:p>
          <a:p>
            <a:pPr indent="0" algn="just"/>
            <a:r>
              <a:rPr sz="2200" b="0" dirty="0">
                <a:latin typeface="Times New Roman" panose="02020603050405020304" charset="0"/>
                <a:cs typeface="Times New Roman" panose="02020603050405020304" charset="0"/>
              </a:rPr>
              <a:t>•  Pontine reticular fibers (uncrossed) descend in medial part of anterior column.</a:t>
            </a:r>
          </a:p>
          <a:p>
            <a:pPr indent="0" algn="just"/>
            <a:r>
              <a:rPr sz="2200" b="0" dirty="0">
                <a:latin typeface="Times New Roman" panose="02020603050405020304" charset="0"/>
                <a:cs typeface="Times New Roman" panose="02020603050405020304" charset="0"/>
              </a:rPr>
              <a:t>•  Fibers of medullary reticular formation (predominantly uncrossed) descend </a:t>
            </a:r>
            <a:r>
              <a:rPr sz="2200" b="0" dirty="0" smtClean="0">
                <a:latin typeface="Times New Roman" panose="02020603050405020304" charset="0"/>
                <a:cs typeface="Times New Roman" panose="02020603050405020304" charset="0"/>
              </a:rPr>
              <a:t>in </a:t>
            </a:r>
            <a:r>
              <a:rPr lang="en-IN" sz="2200" b="0" dirty="0">
                <a:latin typeface="Times New Roman" panose="02020603050405020304" charset="0"/>
                <a:cs typeface="Times New Roman" panose="02020603050405020304" charset="0"/>
              </a:rPr>
              <a:t>l</a:t>
            </a:r>
            <a:r>
              <a:rPr sz="2200" b="0" dirty="0" err="1">
                <a:latin typeface="Times New Roman" panose="02020603050405020304" charset="0"/>
                <a:cs typeface="Times New Roman" panose="02020603050405020304" charset="0"/>
              </a:rPr>
              <a:t>ateral</a:t>
            </a:r>
            <a:r>
              <a:rPr sz="2200" b="0" dirty="0">
                <a:latin typeface="Times New Roman" panose="02020603050405020304" charset="0"/>
                <a:cs typeface="Times New Roman" panose="02020603050405020304" charset="0"/>
              </a:rPr>
              <a:t> part of lateral white column and to some extent in anterior part of lateral column.</a:t>
            </a:r>
          </a:p>
          <a:p>
            <a:pPr indent="0" algn="just"/>
            <a:endParaRPr lang="en-US" sz="2200" dirty="0"/>
          </a:p>
        </p:txBody>
      </p:sp>
      <p:sp>
        <p:nvSpPr>
          <p:cNvPr id="1048708" name="Text Box 101"/>
          <p:cNvSpPr txBox="1"/>
          <p:nvPr/>
        </p:nvSpPr>
        <p:spPr>
          <a:xfrm>
            <a:off x="2500312" y="6013861"/>
            <a:ext cx="5080000" cy="384442"/>
          </a:xfrm>
          <a:prstGeom prst="rect">
            <a:avLst/>
          </a:prstGeom>
          <a:noFill/>
          <a:ln w="9525">
            <a:noFill/>
          </a:ln>
        </p:spPr>
        <p:txBody>
          <a:bodyPr>
            <a:spAutoFit/>
          </a:bodyPr>
          <a:lstStyle/>
          <a:p>
            <a:pPr indent="0" algn="ctr"/>
            <a:endParaRPr lang="en-US"/>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5" name="Picture 2097221"/>
          <p:cNvPicPr>
            <a:picLocks/>
          </p:cNvPicPr>
          <p:nvPr/>
        </p:nvPicPr>
        <p:blipFill>
          <a:blip r:embed="rId2"/>
          <a:stretch>
            <a:fillRect/>
          </a:stretch>
        </p:blipFill>
        <p:spPr>
          <a:xfrm>
            <a:off x="0" y="0"/>
            <a:ext cx="10271142" cy="7682618"/>
          </a:xfrm>
          <a:prstGeom prst="rect">
            <a:avLst/>
          </a:prstGeom>
        </p:spPr>
      </p:pic>
      <p:sp>
        <p:nvSpPr>
          <p:cNvPr id="1048709" name="Title 1"/>
          <p:cNvSpPr>
            <a:spLocks noGrp="1"/>
          </p:cNvSpPr>
          <p:nvPr>
            <p:ph type="title"/>
          </p:nvPr>
        </p:nvSpPr>
        <p:spPr>
          <a:xfrm>
            <a:off x="504029" y="1287992"/>
            <a:ext cx="9072563" cy="1259946"/>
          </a:xfrm>
        </p:spPr>
        <p:txBody>
          <a:bodyPr/>
          <a:lstStyle/>
          <a:p>
            <a:r>
              <a:rPr lang="en-IN" altLang="en-US" sz="2200"/>
              <a:t>PONTINE AND MEDULLARY RETICULOSPINAL TRACT</a:t>
            </a:r>
          </a:p>
        </p:txBody>
      </p:sp>
      <p:pic>
        <p:nvPicPr>
          <p:cNvPr id="2097216" name="Picture 5" descr="L:\Spinal Tract\IMG_20180316_045244.jpg"/>
          <p:cNvPicPr>
            <a:picLocks noChangeAspect="1" noChangeArrowheads="1"/>
          </p:cNvPicPr>
          <p:nvPr/>
        </p:nvPicPr>
        <p:blipFill>
          <a:blip r:embed="rId3"/>
          <a:srcRect/>
          <a:stretch>
            <a:fillRect/>
          </a:stretch>
        </p:blipFill>
        <p:spPr>
          <a:xfrm>
            <a:off x="504030" y="2733207"/>
            <a:ext cx="4062095" cy="4130675"/>
          </a:xfrm>
          <a:prstGeom prst="rect">
            <a:avLst/>
          </a:prstGeom>
          <a:noFill/>
          <a:ln>
            <a:noFill/>
          </a:ln>
        </p:spPr>
      </p:pic>
      <p:pic>
        <p:nvPicPr>
          <p:cNvPr id="2097217" name="Picture 6" descr="L:\Spinal Tract\IMG_20180316_045328.jpg"/>
          <p:cNvPicPr>
            <a:picLocks noChangeAspect="1" noChangeArrowheads="1"/>
          </p:cNvPicPr>
          <p:nvPr/>
        </p:nvPicPr>
        <p:blipFill>
          <a:blip r:embed="rId4"/>
          <a:srcRect/>
          <a:stretch>
            <a:fillRect/>
          </a:stretch>
        </p:blipFill>
        <p:spPr>
          <a:xfrm>
            <a:off x="5135570" y="2733208"/>
            <a:ext cx="3829685" cy="3778885"/>
          </a:xfrm>
          <a:prstGeom prst="rect">
            <a:avLst/>
          </a:prstGeom>
          <a:noFill/>
          <a:ln>
            <a:noFill/>
          </a:ln>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8" name="Picture 2097224"/>
          <p:cNvPicPr>
            <a:picLocks/>
          </p:cNvPicPr>
          <p:nvPr/>
        </p:nvPicPr>
        <p:blipFill>
          <a:blip r:embed="rId2"/>
          <a:stretch>
            <a:fillRect/>
          </a:stretch>
        </p:blipFill>
        <p:spPr>
          <a:xfrm>
            <a:off x="215776" y="918914"/>
            <a:ext cx="10128985" cy="7712845"/>
          </a:xfrm>
          <a:prstGeom prst="rect">
            <a:avLst/>
          </a:prstGeom>
        </p:spPr>
      </p:pic>
      <p:sp>
        <p:nvSpPr>
          <p:cNvPr id="1048711" name="Text Box 101"/>
          <p:cNvSpPr txBox="1"/>
          <p:nvPr/>
        </p:nvSpPr>
        <p:spPr>
          <a:xfrm>
            <a:off x="657384" y="2321607"/>
            <a:ext cx="8919210" cy="6349872"/>
          </a:xfrm>
          <a:prstGeom prst="rect">
            <a:avLst/>
          </a:prstGeom>
          <a:noFill/>
          <a:ln w="9525">
            <a:noFill/>
          </a:ln>
        </p:spPr>
        <p:txBody>
          <a:bodyPr wrap="square">
            <a:spAutoFit/>
          </a:bodyPr>
          <a:lstStyle/>
          <a:p>
            <a:pPr indent="0"/>
            <a:r>
              <a:rPr sz="2200" b="0" dirty="0">
                <a:latin typeface="Times New Roman" panose="02020603050405020304" charset="0"/>
                <a:cs typeface="Times New Roman" panose="02020603050405020304" charset="0"/>
              </a:rPr>
              <a:t>TERMINATION
</a:t>
            </a:r>
          </a:p>
          <a:p>
            <a:pPr indent="0" algn="just"/>
            <a:r>
              <a:rPr sz="2200" b="0" dirty="0">
                <a:latin typeface="Times New Roman" panose="02020603050405020304" charset="0"/>
                <a:cs typeface="Times New Roman" panose="02020603050405020304" charset="0"/>
              </a:rPr>
              <a:t>It extends </a:t>
            </a:r>
            <a:r>
              <a:rPr sz="2200" b="0" dirty="0" err="1">
                <a:latin typeface="Times New Roman" panose="02020603050405020304" charset="0"/>
                <a:cs typeface="Times New Roman" panose="02020603050405020304" charset="0"/>
              </a:rPr>
              <a:t>upto</a:t>
            </a:r>
            <a:r>
              <a:rPr sz="2200" b="0" dirty="0">
                <a:latin typeface="Times New Roman" panose="02020603050405020304" charset="0"/>
                <a:cs typeface="Times New Roman" panose="02020603050405020304" charset="0"/>
              </a:rPr>
              <a:t> thoracic segments and terminate in the gamma motor neurons of spinal cord.</a:t>
            </a:r>
          </a:p>
          <a:p>
            <a:pPr indent="0" algn="just"/>
            <a:endParaRPr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
FUNCTION
  </a:t>
            </a:r>
            <a:endParaRPr lang="en-US" sz="2200" dirty="0"/>
          </a:p>
          <a:p>
            <a:pPr indent="0" algn="just"/>
            <a:r>
              <a:rPr sz="2200" b="0" dirty="0">
                <a:latin typeface="Times New Roman" panose="02020603050405020304" charset="0"/>
                <a:cs typeface="Times New Roman" panose="02020603050405020304" charset="0"/>
              </a:rPr>
              <a:t> Stimulation of the brainstem reticular formation can facilitate or inhibit     voluntary movement.
</a:t>
            </a:r>
            <a:endParaRPr lang="en-US" sz="2200" dirty="0"/>
          </a:p>
          <a:p>
            <a:pPr indent="0"/>
            <a:r>
              <a:rPr sz="2200" b="0" dirty="0">
                <a:latin typeface="Times New Roman" panose="02020603050405020304" charset="0"/>
                <a:cs typeface="Times New Roman" panose="02020603050405020304" charset="0"/>
              </a:rPr>
              <a:t>•   Alter muscle tone.
</a:t>
            </a:r>
            <a:endParaRPr lang="en-US" sz="2200" dirty="0"/>
          </a:p>
          <a:p>
            <a:pPr indent="0"/>
            <a:r>
              <a:rPr sz="2200" b="0" dirty="0">
                <a:latin typeface="Times New Roman" panose="02020603050405020304" charset="0"/>
                <a:cs typeface="Times New Roman" panose="02020603050405020304" charset="0"/>
              </a:rPr>
              <a:t>•   Respiration is modified.
</a:t>
            </a:r>
            <a:endParaRPr lang="en-US" sz="2200" dirty="0"/>
          </a:p>
          <a:p>
            <a:pPr indent="0"/>
            <a:r>
              <a:rPr sz="2200" b="0" dirty="0">
                <a:latin typeface="Times New Roman" panose="02020603050405020304" charset="0"/>
                <a:cs typeface="Times New Roman" panose="02020603050405020304" charset="0"/>
              </a:rPr>
              <a:t>•   Blood pressure is altered.
</a:t>
            </a:r>
            <a:endParaRPr lang="en-US" sz="2200" dirty="0"/>
          </a:p>
          <a:p>
            <a:pPr indent="0"/>
            <a:r>
              <a:rPr sz="2200" b="0" dirty="0">
                <a:latin typeface="Times New Roman" panose="02020603050405020304" charset="0"/>
                <a:cs typeface="Times New Roman" panose="02020603050405020304" charset="0"/>
              </a:rPr>
              <a:t>•   Central transmission of sensory impulses is altered.</a:t>
            </a:r>
            <a:endParaRPr lang="en-US" sz="2200" dirty="0"/>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9" name="Picture 2097225"/>
          <p:cNvPicPr>
            <a:picLocks/>
          </p:cNvPicPr>
          <p:nvPr/>
        </p:nvPicPr>
        <p:blipFill>
          <a:blip r:embed="rId2"/>
          <a:stretch>
            <a:fillRect/>
          </a:stretch>
        </p:blipFill>
        <p:spPr>
          <a:xfrm>
            <a:off x="0" y="0"/>
            <a:ext cx="10270287" cy="7851838"/>
          </a:xfrm>
          <a:prstGeom prst="rect">
            <a:avLst/>
          </a:prstGeom>
        </p:spPr>
      </p:pic>
      <p:sp>
        <p:nvSpPr>
          <p:cNvPr id="1048712" name="Title 1"/>
          <p:cNvSpPr>
            <a:spLocks noGrp="1"/>
          </p:cNvSpPr>
          <p:nvPr>
            <p:ph type="title"/>
          </p:nvPr>
        </p:nvSpPr>
        <p:spPr/>
        <p:txBody>
          <a:bodyPr/>
          <a:lstStyle/>
          <a:p>
            <a:r>
              <a:rPr lang="en-US" sz="4400"/>
              <a:t>TECTOSPINAL TRACT</a:t>
            </a:r>
          </a:p>
        </p:txBody>
      </p:sp>
      <p:sp>
        <p:nvSpPr>
          <p:cNvPr id="1048713" name="Text Box 101"/>
          <p:cNvSpPr txBox="1"/>
          <p:nvPr/>
        </p:nvSpPr>
        <p:spPr>
          <a:xfrm>
            <a:off x="1622856" y="2704497"/>
            <a:ext cx="8647430" cy="5237480"/>
          </a:xfrm>
          <a:prstGeom prst="rect">
            <a:avLst/>
          </a:prstGeom>
          <a:noFill/>
          <a:ln w="9525">
            <a:noFill/>
          </a:ln>
        </p:spPr>
        <p:txBody>
          <a:bodyPr wrap="square">
            <a:spAutoFit/>
          </a:bodyPr>
          <a:lstStyle/>
          <a:p>
            <a:pPr indent="0"/>
            <a:r>
              <a:rPr sz="2200" b="0">
                <a:latin typeface="Times New Roman" panose="02020603050405020304" charset="0"/>
                <a:cs typeface="Times New Roman" panose="02020603050405020304" charset="0"/>
              </a:rPr>
              <a:t>SITUATION
    </a:t>
            </a:r>
          </a:p>
          <a:p>
            <a:pPr indent="0"/>
            <a:r>
              <a:rPr sz="2200" b="0">
                <a:latin typeface="Times New Roman" panose="02020603050405020304" charset="0"/>
                <a:cs typeface="Times New Roman" panose="02020603050405020304" charset="0"/>
              </a:rPr>
              <a:t> Tectospinal tract is situated in the anterior white column of spinal cord. </a:t>
            </a:r>
          </a:p>
          <a:p>
            <a:pPr indent="0"/>
            <a:r>
              <a:rPr sz="2200" b="0">
                <a:latin typeface="Times New Roman" panose="02020603050405020304" charset="0"/>
                <a:cs typeface="Times New Roman" panose="02020603050405020304" charset="0"/>
              </a:rPr>
              <a:t>
ORIGIN
    </a:t>
            </a:r>
          </a:p>
          <a:p>
            <a:pPr indent="0"/>
            <a:r>
              <a:rPr sz="2200" b="0">
                <a:latin typeface="Times New Roman" panose="02020603050405020304" charset="0"/>
                <a:cs typeface="Times New Roman" panose="02020603050405020304" charset="0"/>
              </a:rPr>
              <a:t> Nerve fibers of this tract arise from superior colliculus of midbrain.</a:t>
            </a:r>
          </a:p>
          <a:p>
            <a:pPr indent="0"/>
            <a:r>
              <a:rPr sz="2200" b="0">
                <a:latin typeface="Times New Roman" panose="02020603050405020304" charset="0"/>
                <a:cs typeface="Times New Roman" panose="02020603050405020304" charset="0"/>
              </a:rPr>
              <a:t>
COURS</a:t>
            </a:r>
            <a:r>
              <a:rPr lang="en-IN" sz="2200" b="0">
                <a:latin typeface="Times New Roman" panose="02020603050405020304" charset="0"/>
                <a:cs typeface="Times New Roman" panose="02020603050405020304" charset="0"/>
              </a:rPr>
              <a:t>E</a:t>
            </a:r>
            <a:r>
              <a:rPr sz="2200" b="0">
                <a:latin typeface="Times New Roman" panose="02020603050405020304" charset="0"/>
                <a:cs typeface="Times New Roman" panose="02020603050405020304" charset="0"/>
              </a:rPr>
              <a:t>
     </a:t>
            </a:r>
            <a:endParaRPr lang="en-US" sz="2200" b="0">
              <a:latin typeface="Times New Roman" panose="02020603050405020304" charset="0"/>
              <a:cs typeface="Times New Roman" panose="02020603050405020304" charset="0"/>
            </a:endParaRPr>
          </a:p>
          <a:p>
            <a:pPr indent="0"/>
            <a:r>
              <a:rPr sz="2200" b="0">
                <a:latin typeface="Times New Roman" panose="02020603050405020304" charset="0"/>
                <a:cs typeface="Times New Roman" panose="02020603050405020304" charset="0"/>
              </a:rPr>
              <a:t>The fibres cross the midline in dorsal tegmental decussation and descend in anterior column up to lower cervical segments.
 </a:t>
            </a:r>
            <a:endParaRPr lang="en-US" sz="2200" b="0">
              <a:latin typeface="Times New Roman" panose="02020603050405020304" charset="0"/>
              <a:cs typeface="Times New Roman" panose="02020603050405020304"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0" name="Picture 2097226"/>
          <p:cNvPicPr>
            <a:picLocks/>
          </p:cNvPicPr>
          <p:nvPr/>
        </p:nvPicPr>
        <p:blipFill>
          <a:blip r:embed="rId2"/>
          <a:stretch>
            <a:fillRect/>
          </a:stretch>
        </p:blipFill>
        <p:spPr>
          <a:xfrm>
            <a:off x="0" y="0"/>
            <a:ext cx="10143284" cy="7801651"/>
          </a:xfrm>
          <a:prstGeom prst="rect">
            <a:avLst/>
          </a:prstGeom>
        </p:spPr>
      </p:pic>
      <p:sp>
        <p:nvSpPr>
          <p:cNvPr id="1048714" name="Title 1"/>
          <p:cNvSpPr>
            <a:spLocks noGrp="1"/>
          </p:cNvSpPr>
          <p:nvPr>
            <p:ph type="title"/>
          </p:nvPr>
        </p:nvSpPr>
        <p:spPr>
          <a:xfrm>
            <a:off x="0" y="599120"/>
            <a:ext cx="9072563" cy="1174271"/>
          </a:xfrm>
        </p:spPr>
        <p:txBody>
          <a:bodyPr/>
          <a:lstStyle/>
          <a:p>
            <a:r>
              <a:rPr lang="en-IN" altLang="en-US" sz="2200"/>
              <a:t>TECTOSPINAL TRACT</a:t>
            </a:r>
          </a:p>
        </p:txBody>
      </p:sp>
      <p:pic>
        <p:nvPicPr>
          <p:cNvPr id="2097221" name="Picture 7" descr="L:\Spinal Tract\IMG_20180316_045529.jpg"/>
          <p:cNvPicPr>
            <a:picLocks noChangeAspect="1" noChangeArrowheads="1"/>
          </p:cNvPicPr>
          <p:nvPr/>
        </p:nvPicPr>
        <p:blipFill>
          <a:blip r:embed="rId3"/>
          <a:srcRect/>
          <a:stretch>
            <a:fillRect/>
          </a:stretch>
        </p:blipFill>
        <p:spPr>
          <a:xfrm>
            <a:off x="1413888" y="2044694"/>
            <a:ext cx="6111240" cy="5274945"/>
          </a:xfrm>
          <a:prstGeom prst="rect">
            <a:avLst/>
          </a:prstGeom>
          <a:noFill/>
          <a:ln>
            <a:noFill/>
          </a:ln>
        </p:spPr>
      </p:pic>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2" name="Picture 2097228"/>
          <p:cNvPicPr>
            <a:picLocks/>
          </p:cNvPicPr>
          <p:nvPr/>
        </p:nvPicPr>
        <p:blipFill>
          <a:blip r:embed="rId2"/>
          <a:stretch>
            <a:fillRect/>
          </a:stretch>
        </p:blipFill>
        <p:spPr>
          <a:xfrm>
            <a:off x="0" y="0"/>
            <a:ext cx="10157583" cy="7640040"/>
          </a:xfrm>
          <a:prstGeom prst="rect">
            <a:avLst/>
          </a:prstGeom>
        </p:spPr>
      </p:pic>
      <p:sp>
        <p:nvSpPr>
          <p:cNvPr id="1048715" name="Text Box 101"/>
          <p:cNvSpPr txBox="1"/>
          <p:nvPr/>
        </p:nvSpPr>
        <p:spPr>
          <a:xfrm>
            <a:off x="1082039" y="3100564"/>
            <a:ext cx="7916545" cy="3260725"/>
          </a:xfrm>
          <a:prstGeom prst="rect">
            <a:avLst/>
          </a:prstGeom>
          <a:noFill/>
          <a:ln w="9525">
            <a:noFill/>
          </a:ln>
        </p:spPr>
        <p:txBody>
          <a:bodyPr wrap="square">
            <a:spAutoFit/>
          </a:bodyPr>
          <a:lstStyle/>
          <a:p>
            <a:pPr indent="0"/>
            <a:r>
              <a:rPr sz="2200" b="0" dirty="0">
                <a:latin typeface="Times New Roman" panose="02020603050405020304" charset="0"/>
                <a:cs typeface="Times New Roman" panose="02020603050405020304" charset="0"/>
              </a:rPr>
              <a:t>TERMINATION
     </a:t>
            </a:r>
          </a:p>
          <a:p>
            <a:pPr indent="0" algn="just"/>
            <a:r>
              <a:rPr sz="2200" b="0" dirty="0">
                <a:latin typeface="Times New Roman" panose="02020603050405020304" charset="0"/>
                <a:cs typeface="Times New Roman" panose="02020603050405020304" charset="0"/>
              </a:rPr>
              <a:t>Fibers terminate in anterior motor neurons of spinal cord either directly or through </a:t>
            </a:r>
            <a:r>
              <a:rPr sz="2200" b="0" dirty="0" err="1">
                <a:latin typeface="Times New Roman" panose="02020603050405020304" charset="0"/>
                <a:cs typeface="Times New Roman" panose="02020603050405020304" charset="0"/>
              </a:rPr>
              <a:t>internuncial</a:t>
            </a:r>
            <a:r>
              <a:rPr sz="2200" b="0" dirty="0">
                <a:latin typeface="Times New Roman" panose="02020603050405020304" charset="0"/>
                <a:cs typeface="Times New Roman" panose="02020603050405020304" charset="0"/>
              </a:rPr>
              <a:t> neurons.</a:t>
            </a:r>
          </a:p>
          <a:p>
            <a:pPr indent="0" algn="just"/>
            <a:endParaRPr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
FUNCTION
</a:t>
            </a:r>
            <a:endParaRPr lang="en-US"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 Movement of head in response to visual and auditory stimuli.</a:t>
            </a:r>
            <a:endParaRPr lang="en-US" sz="2200" b="0" dirty="0">
              <a:latin typeface="Times New Roman" panose="02020603050405020304" charset="0"/>
              <a:cs typeface="Times New Roman" panose="0202060305040502030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097156"/>
          <p:cNvPicPr>
            <a:picLocks/>
          </p:cNvPicPr>
          <p:nvPr/>
        </p:nvPicPr>
        <p:blipFill>
          <a:blip r:embed="rId3"/>
          <a:srcRect l="876" r="876"/>
          <a:stretch>
            <a:fillRect/>
          </a:stretch>
        </p:blipFill>
        <p:spPr>
          <a:xfrm>
            <a:off x="0" y="0"/>
            <a:ext cx="10043189" cy="7641450"/>
          </a:xfrm>
          <a:prstGeom prst="rect">
            <a:avLst/>
          </a:prstGeom>
        </p:spPr>
      </p:pic>
      <p:sp>
        <p:nvSpPr>
          <p:cNvPr id="1048603" name="Title 1"/>
          <p:cNvSpPr txBox="1">
            <a:spLocks noGrp="1"/>
          </p:cNvSpPr>
          <p:nvPr>
            <p:ph type="title" idx="4294967295"/>
          </p:nvPr>
        </p:nvSpPr>
        <p:spPr>
          <a:xfrm>
            <a:off x="-268162" y="1488275"/>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ts val="1800"/>
              </a:lnSpc>
              <a:buNone/>
            </a:pPr>
            <a:r>
              <a:rPr lang="en-US">
                <a:solidFill>
                  <a:srgbClr val="00000A"/>
                </a:solidFill>
              </a:rPr>
              <a:t>NUCLEI OF SPINALCORD</a:t>
            </a:r>
          </a:p>
        </p:txBody>
      </p:sp>
      <p:sp>
        <p:nvSpPr>
          <p:cNvPr id="1048604" name="Subtitle 2"/>
          <p:cNvSpPr txBox="1">
            <a:spLocks noGrp="1"/>
          </p:cNvSpPr>
          <p:nvPr>
            <p:ph type="subTitle" idx="4294967295"/>
          </p:nvPr>
        </p:nvSpPr>
        <p:spPr>
          <a:xfrm>
            <a:off x="485773" y="2660435"/>
            <a:ext cx="9071640" cy="4899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just">
              <a:buNone/>
            </a:pPr>
            <a:r>
              <a:rPr lang="en-US" sz="2200" dirty="0">
                <a:solidFill>
                  <a:srgbClr val="00000A"/>
                </a:solidFill>
              </a:rPr>
              <a:t>Grey matter of spinal cord is arranged in three horns.</a:t>
            </a:r>
          </a:p>
          <a:p>
            <a:pPr marL="0" lvl="1" indent="0" algn="just" rtl="0" hangingPunct="0"/>
            <a:r>
              <a:rPr lang="en-US" sz="2200" dirty="0">
                <a:solidFill>
                  <a:srgbClr val="00000A"/>
                </a:solidFill>
              </a:rPr>
              <a:t>   Anterior is motor.</a:t>
            </a:r>
          </a:p>
          <a:p>
            <a:pPr marL="0" lvl="1" indent="0" algn="just" rtl="0" hangingPunct="0"/>
            <a:r>
              <a:rPr lang="en-US" sz="2200" dirty="0">
                <a:solidFill>
                  <a:srgbClr val="00000A"/>
                </a:solidFill>
              </a:rPr>
              <a:t>   Lateral is visceral afferent and afferent in function.</a:t>
            </a:r>
          </a:p>
          <a:p>
            <a:pPr marL="0" lvl="1" indent="0" algn="just" rtl="0" hangingPunct="0"/>
            <a:r>
              <a:rPr lang="en-US" sz="2200" dirty="0">
                <a:solidFill>
                  <a:srgbClr val="00000A"/>
                </a:solidFill>
              </a:rPr>
              <a:t>   Posterior is sensory in function.</a:t>
            </a:r>
          </a:p>
          <a:p>
            <a:pPr marL="0" lvl="0" indent="0" algn="just">
              <a:buNone/>
            </a:pPr>
            <a:r>
              <a:rPr lang="en-US" sz="2200" dirty="0">
                <a:solidFill>
                  <a:srgbClr val="00000A"/>
                </a:solidFill>
              </a:rPr>
              <a:t>Nuclei in anterior grey column or horn are medial group, lateral group and central group. They innervate the skeletal muscles.</a:t>
            </a:r>
          </a:p>
          <a:p>
            <a:pPr marL="0" lvl="0" indent="0" algn="just">
              <a:buNone/>
            </a:pPr>
            <a:r>
              <a:rPr lang="en-US" sz="2200" dirty="0">
                <a:solidFill>
                  <a:srgbClr val="00000A"/>
                </a:solidFill>
              </a:rPr>
              <a:t>Nuclei in lateral horn are </a:t>
            </a:r>
            <a:r>
              <a:rPr lang="en-US" sz="2200" dirty="0" err="1">
                <a:solidFill>
                  <a:srgbClr val="00000A"/>
                </a:solidFill>
              </a:rPr>
              <a:t>intermediolateral</a:t>
            </a:r>
            <a:r>
              <a:rPr lang="en-US" sz="2200" dirty="0">
                <a:solidFill>
                  <a:srgbClr val="00000A"/>
                </a:solidFill>
              </a:rPr>
              <a:t> nucleus, </a:t>
            </a:r>
            <a:r>
              <a:rPr lang="en-US" sz="2200" dirty="0" err="1">
                <a:solidFill>
                  <a:srgbClr val="00000A"/>
                </a:solidFill>
              </a:rPr>
              <a:t>intermediomedial</a:t>
            </a:r>
            <a:r>
              <a:rPr lang="en-US" sz="2200" dirty="0">
                <a:solidFill>
                  <a:srgbClr val="00000A"/>
                </a:solidFill>
              </a:rPr>
              <a:t> nucleus</a:t>
            </a:r>
            <a:r>
              <a:rPr lang="en-US" sz="2200" dirty="0" smtClean="0">
                <a:solidFill>
                  <a:srgbClr val="00000A"/>
                </a:solidFill>
              </a:rPr>
              <a:t>.</a:t>
            </a:r>
          </a:p>
          <a:p>
            <a:pPr marL="0" lvl="0" indent="0" algn="just">
              <a:buNone/>
            </a:pPr>
            <a:r>
              <a:rPr lang="en-US" sz="2200" dirty="0" smtClean="0">
                <a:solidFill>
                  <a:srgbClr val="00000A"/>
                </a:solidFill>
              </a:rPr>
              <a:t>Nuclei </a:t>
            </a:r>
            <a:r>
              <a:rPr lang="en-US" sz="2200" dirty="0">
                <a:solidFill>
                  <a:srgbClr val="00000A"/>
                </a:solidFill>
              </a:rPr>
              <a:t>in posterior grey column are </a:t>
            </a:r>
            <a:r>
              <a:rPr lang="en-US" sz="2200" dirty="0" err="1">
                <a:solidFill>
                  <a:srgbClr val="00000A"/>
                </a:solidFill>
              </a:rPr>
              <a:t>posteromarginal</a:t>
            </a:r>
            <a:r>
              <a:rPr lang="en-US" sz="2200" dirty="0">
                <a:solidFill>
                  <a:srgbClr val="00000A"/>
                </a:solidFill>
              </a:rPr>
              <a:t> nucleus, </a:t>
            </a:r>
            <a:r>
              <a:rPr lang="en-US" sz="2200" dirty="0" err="1">
                <a:solidFill>
                  <a:srgbClr val="00000A"/>
                </a:solidFill>
              </a:rPr>
              <a:t>substantia</a:t>
            </a:r>
            <a:r>
              <a:rPr lang="en-US" sz="2200" dirty="0">
                <a:solidFill>
                  <a:srgbClr val="00000A"/>
                </a:solidFill>
              </a:rPr>
              <a:t> </a:t>
            </a:r>
            <a:r>
              <a:rPr lang="en-US" sz="2200" dirty="0" err="1">
                <a:solidFill>
                  <a:srgbClr val="00000A"/>
                </a:solidFill>
              </a:rPr>
              <a:t>gelatinosa</a:t>
            </a:r>
            <a:r>
              <a:rPr lang="en-US" sz="2200" dirty="0">
                <a:solidFill>
                  <a:srgbClr val="00000A"/>
                </a:solidFill>
              </a:rPr>
              <a:t>, nucleus </a:t>
            </a:r>
            <a:r>
              <a:rPr lang="en-US" sz="2200" dirty="0" err="1">
                <a:solidFill>
                  <a:srgbClr val="00000A"/>
                </a:solidFill>
              </a:rPr>
              <a:t>proprius</a:t>
            </a:r>
            <a:r>
              <a:rPr lang="en-US" sz="2200" dirty="0">
                <a:solidFill>
                  <a:srgbClr val="00000A"/>
                </a:solidFill>
              </a:rPr>
              <a:t>, and nucleus </a:t>
            </a:r>
            <a:r>
              <a:rPr lang="en-US" sz="2200" dirty="0" err="1">
                <a:solidFill>
                  <a:srgbClr val="00000A"/>
                </a:solidFill>
              </a:rPr>
              <a:t>dorsalis</a:t>
            </a:r>
            <a:r>
              <a:rPr lang="en-US" sz="2200" dirty="0">
                <a:solidFill>
                  <a:srgbClr val="00000A"/>
                </a:solidFill>
              </a:rPr>
              <a:t>.</a:t>
            </a:r>
          </a:p>
          <a:p>
            <a:pPr marL="0" lvl="1" indent="0" algn="just" rtl="0" hangingPunct="0">
              <a:buNone/>
            </a:pPr>
            <a:endParaRPr lang="en-US" sz="2200" dirty="0">
              <a:solidFill>
                <a:srgbClr val="00000A"/>
              </a:solidFill>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3" name="Picture 2097229"/>
          <p:cNvPicPr>
            <a:picLocks/>
          </p:cNvPicPr>
          <p:nvPr/>
        </p:nvPicPr>
        <p:blipFill>
          <a:blip r:embed="rId2"/>
          <a:stretch>
            <a:fillRect/>
          </a:stretch>
        </p:blipFill>
        <p:spPr>
          <a:xfrm>
            <a:off x="0" y="0"/>
            <a:ext cx="10271977" cy="7727125"/>
          </a:xfrm>
          <a:prstGeom prst="rect">
            <a:avLst/>
          </a:prstGeom>
        </p:spPr>
      </p:pic>
      <p:sp>
        <p:nvSpPr>
          <p:cNvPr id="1048716" name="Title 3"/>
          <p:cNvSpPr>
            <a:spLocks noGrp="1"/>
          </p:cNvSpPr>
          <p:nvPr>
            <p:ph type="title"/>
          </p:nvPr>
        </p:nvSpPr>
        <p:spPr>
          <a:xfrm>
            <a:off x="0" y="1637829"/>
            <a:ext cx="9072563" cy="1259946"/>
          </a:xfrm>
        </p:spPr>
        <p:txBody>
          <a:bodyPr/>
          <a:lstStyle/>
          <a:p>
            <a:r>
              <a:rPr lang="en-US" sz="4400"/>
              <a:t>RUBROSPINAL TRACT</a:t>
            </a:r>
          </a:p>
        </p:txBody>
      </p:sp>
      <p:sp>
        <p:nvSpPr>
          <p:cNvPr id="1048717" name="Text Box 101"/>
          <p:cNvSpPr txBox="1"/>
          <p:nvPr/>
        </p:nvSpPr>
        <p:spPr>
          <a:xfrm>
            <a:off x="411162" y="2897775"/>
            <a:ext cx="8661400" cy="4832092"/>
          </a:xfrm>
          <a:prstGeom prst="rect">
            <a:avLst/>
          </a:prstGeom>
          <a:noFill/>
          <a:ln w="9525">
            <a:noFill/>
          </a:ln>
        </p:spPr>
        <p:txBody>
          <a:bodyPr wrap="square">
            <a:spAutoFit/>
          </a:bodyPr>
          <a:lstStyle/>
          <a:p>
            <a:pPr indent="0"/>
            <a:r>
              <a:rPr sz="2200" b="0" dirty="0">
                <a:latin typeface="Times New Roman" panose="02020603050405020304" charset="0"/>
                <a:cs typeface="Times New Roman" panose="02020603050405020304" charset="0"/>
              </a:rPr>
              <a:t>SITUATION
   </a:t>
            </a:r>
          </a:p>
          <a:p>
            <a:pPr indent="0" algn="just"/>
            <a:r>
              <a:rPr sz="2200" b="0" dirty="0">
                <a:latin typeface="Times New Roman" panose="02020603050405020304" charset="0"/>
                <a:cs typeface="Times New Roman" panose="02020603050405020304" charset="0"/>
              </a:rPr>
              <a:t> </a:t>
            </a:r>
            <a:r>
              <a:rPr sz="2200" b="0" dirty="0" err="1">
                <a:latin typeface="Times New Roman" panose="02020603050405020304" charset="0"/>
                <a:cs typeface="Times New Roman" panose="02020603050405020304" charset="0"/>
              </a:rPr>
              <a:t>Rubrospinal</a:t>
            </a:r>
            <a:r>
              <a:rPr sz="2200" b="0" dirty="0">
                <a:latin typeface="Times New Roman" panose="02020603050405020304" charset="0"/>
                <a:cs typeface="Times New Roman" panose="02020603050405020304" charset="0"/>
              </a:rPr>
              <a:t> tract is situated in the lateral white column of spinal cord</a:t>
            </a:r>
            <a:r>
              <a:rPr lang="en-US" sz="2200" b="0" dirty="0">
                <a:latin typeface="Times New Roman" panose="02020603050405020304" charset="0"/>
                <a:cs typeface="Times New Roman" panose="02020603050405020304" charset="0"/>
              </a:rPr>
              <a:t>. </a:t>
            </a:r>
            <a:endParaRPr sz="2200" b="0" dirty="0">
              <a:latin typeface="Times New Roman" panose="02020603050405020304" charset="0"/>
              <a:cs typeface="Times New Roman" panose="02020603050405020304" charset="0"/>
            </a:endParaRPr>
          </a:p>
          <a:p>
            <a:pPr indent="0" algn="just"/>
            <a:endParaRPr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ORIGIN
   </a:t>
            </a:r>
          </a:p>
          <a:p>
            <a:pPr indent="0" algn="just"/>
            <a:r>
              <a:rPr sz="2200" b="0" dirty="0">
                <a:latin typeface="Times New Roman" panose="02020603050405020304" charset="0"/>
                <a:cs typeface="Times New Roman" panose="02020603050405020304" charset="0"/>
              </a:rPr>
              <a:t>  Fibers arise from large cells of red nucleus in midbrain.</a:t>
            </a:r>
          </a:p>
          <a:p>
            <a:pPr indent="0" algn="just"/>
            <a:endParaRPr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COURSE 
     </a:t>
            </a:r>
          </a:p>
          <a:p>
            <a:pPr indent="0" algn="just"/>
            <a:r>
              <a:rPr sz="2200" b="0" dirty="0">
                <a:latin typeface="Times New Roman" panose="02020603050405020304" charset="0"/>
                <a:cs typeface="Times New Roman" panose="02020603050405020304" charset="0"/>
              </a:rPr>
              <a:t> Fibers cross the midbrain in ventral tegmental decussation and descend into the spinal cord through the reticular formation of pons and medulla.</a:t>
            </a:r>
          </a:p>
          <a:p>
            <a:pPr indent="0">
              <a:buFont typeface="Arial" panose="020B0604020202020204" pitchFamily="34" charset="0"/>
              <a:buNone/>
            </a:pPr>
            <a:r>
              <a:rPr sz="2200" b="0" dirty="0">
                <a:latin typeface="Times New Roman" panose="02020603050405020304" charset="0"/>
                <a:cs typeface="Times New Roman" panose="02020603050405020304" charset="0"/>
              </a:rPr>
              <a:t>
</a:t>
            </a:r>
            <a:endParaRPr lang="en-US" sz="2200" b="0" dirty="0">
              <a:latin typeface="Times New Roman" panose="02020603050405020304" charset="0"/>
              <a:cs typeface="Times New Roman" panose="02020603050405020304" charset="0"/>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4" name="Picture 2097230"/>
          <p:cNvPicPr>
            <a:picLocks/>
          </p:cNvPicPr>
          <p:nvPr/>
        </p:nvPicPr>
        <p:blipFill>
          <a:blip r:embed="rId2"/>
          <a:stretch>
            <a:fillRect/>
          </a:stretch>
        </p:blipFill>
        <p:spPr>
          <a:xfrm>
            <a:off x="0" y="0"/>
            <a:ext cx="10046843" cy="7628710"/>
          </a:xfrm>
          <a:prstGeom prst="rect">
            <a:avLst/>
          </a:prstGeom>
        </p:spPr>
      </p:pic>
      <p:sp>
        <p:nvSpPr>
          <p:cNvPr id="1048718" name="Title 1"/>
          <p:cNvSpPr>
            <a:spLocks noGrp="1"/>
          </p:cNvSpPr>
          <p:nvPr>
            <p:ph type="title"/>
          </p:nvPr>
        </p:nvSpPr>
        <p:spPr>
          <a:xfrm>
            <a:off x="974279" y="388413"/>
            <a:ext cx="9072563" cy="1259946"/>
          </a:xfrm>
        </p:spPr>
        <p:txBody>
          <a:bodyPr/>
          <a:lstStyle/>
          <a:p>
            <a:r>
              <a:rPr lang="en-IN" altLang="en-US" sz="2200"/>
              <a:t>RUBROSPINAL TRACT</a:t>
            </a:r>
          </a:p>
        </p:txBody>
      </p:sp>
      <p:pic>
        <p:nvPicPr>
          <p:cNvPr id="2097225" name="Picture 8" descr="L:\Spinal Tract\IMG_20180316_045651.jpg"/>
          <p:cNvPicPr>
            <a:picLocks noChangeAspect="1" noChangeArrowheads="1"/>
          </p:cNvPicPr>
          <p:nvPr/>
        </p:nvPicPr>
        <p:blipFill>
          <a:blip r:embed="rId3"/>
          <a:srcRect/>
          <a:stretch>
            <a:fillRect/>
          </a:stretch>
        </p:blipFill>
        <p:spPr>
          <a:xfrm>
            <a:off x="3776129" y="1487169"/>
            <a:ext cx="3671289" cy="5629855"/>
          </a:xfrm>
          <a:prstGeom prst="rect">
            <a:avLst/>
          </a:prstGeom>
          <a:noFill/>
          <a:ln>
            <a:noFill/>
          </a:ln>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6" name="Picture 2097232"/>
          <p:cNvPicPr>
            <a:picLocks/>
          </p:cNvPicPr>
          <p:nvPr/>
        </p:nvPicPr>
        <p:blipFill>
          <a:blip r:embed="rId2"/>
          <a:stretch>
            <a:fillRect/>
          </a:stretch>
        </p:blipFill>
        <p:spPr>
          <a:xfrm>
            <a:off x="0" y="-188061"/>
            <a:ext cx="10406018" cy="7869915"/>
          </a:xfrm>
          <a:prstGeom prst="rect">
            <a:avLst/>
          </a:prstGeom>
        </p:spPr>
      </p:pic>
      <p:sp>
        <p:nvSpPr>
          <p:cNvPr id="1048719" name="Text Box 101"/>
          <p:cNvSpPr txBox="1"/>
          <p:nvPr/>
        </p:nvSpPr>
        <p:spPr>
          <a:xfrm>
            <a:off x="782002" y="3325666"/>
            <a:ext cx="8516620" cy="3351529"/>
          </a:xfrm>
          <a:prstGeom prst="rect">
            <a:avLst/>
          </a:prstGeom>
          <a:noFill/>
          <a:ln w="9525">
            <a:noFill/>
          </a:ln>
        </p:spPr>
        <p:txBody>
          <a:bodyPr wrap="square">
            <a:spAutoFit/>
          </a:bodyPr>
          <a:lstStyle/>
          <a:p>
            <a:pPr indent="0"/>
            <a:r>
              <a:rPr sz="2200" dirty="0">
                <a:latin typeface="Times New Roman" panose="02020603050405020304" charset="0"/>
                <a:cs typeface="Times New Roman" panose="02020603050405020304" charset="0"/>
                <a:sym typeface="+mn-ea"/>
              </a:rPr>
              <a:t>TERMINATION
</a:t>
            </a:r>
            <a:endParaRPr sz="2200" b="0" dirty="0">
              <a:latin typeface="Times New Roman" panose="02020603050405020304" charset="0"/>
              <a:cs typeface="Times New Roman" panose="02020603050405020304" charset="0"/>
            </a:endParaRPr>
          </a:p>
          <a:p>
            <a:pPr indent="0"/>
            <a:r>
              <a:rPr sz="2200" dirty="0">
                <a:latin typeface="Times New Roman" panose="02020603050405020304" charset="0"/>
                <a:cs typeface="Times New Roman" panose="02020603050405020304" charset="0"/>
                <a:sym typeface="+mn-ea"/>
              </a:rPr>
              <a:t>    It ends in the anterior motor neurons of spinal cord via </a:t>
            </a:r>
            <a:r>
              <a:rPr sz="2200" dirty="0" err="1">
                <a:latin typeface="Times New Roman" panose="02020603050405020304" charset="0"/>
                <a:cs typeface="Times New Roman" panose="02020603050405020304" charset="0"/>
                <a:sym typeface="+mn-ea"/>
              </a:rPr>
              <a:t>internuncial</a:t>
            </a:r>
            <a:r>
              <a:rPr sz="2200" dirty="0">
                <a:latin typeface="Times New Roman" panose="02020603050405020304" charset="0"/>
                <a:cs typeface="Times New Roman" panose="02020603050405020304" charset="0"/>
                <a:sym typeface="+mn-ea"/>
              </a:rPr>
              <a:t> </a:t>
            </a:r>
            <a:r>
              <a:rPr sz="2200" dirty="0" err="1">
                <a:latin typeface="Times New Roman" panose="02020603050405020304" charset="0"/>
                <a:cs typeface="Times New Roman" panose="02020603050405020304" charset="0"/>
                <a:sym typeface="+mn-ea"/>
              </a:rPr>
              <a:t>neurons.It</a:t>
            </a:r>
            <a:r>
              <a:rPr sz="2200" dirty="0">
                <a:latin typeface="Times New Roman" panose="02020603050405020304" charset="0"/>
                <a:cs typeface="Times New Roman" panose="02020603050405020304" charset="0"/>
                <a:sym typeface="+mn-ea"/>
              </a:rPr>
              <a:t> extends </a:t>
            </a:r>
            <a:r>
              <a:rPr sz="2200" dirty="0" err="1">
                <a:latin typeface="Times New Roman" panose="02020603050405020304" charset="0"/>
                <a:cs typeface="Times New Roman" panose="02020603050405020304" charset="0"/>
                <a:sym typeface="+mn-ea"/>
              </a:rPr>
              <a:t>upto</a:t>
            </a:r>
            <a:r>
              <a:rPr sz="2200" dirty="0">
                <a:latin typeface="Times New Roman" panose="02020603050405020304" charset="0"/>
                <a:cs typeface="Times New Roman" panose="02020603050405020304" charset="0"/>
                <a:sym typeface="+mn-ea"/>
              </a:rPr>
              <a:t> thoracic segment</a:t>
            </a:r>
            <a:r>
              <a:rPr lang="en-IN" sz="2200" dirty="0">
                <a:latin typeface="Times New Roman" panose="02020603050405020304" charset="0"/>
                <a:cs typeface="Times New Roman" panose="02020603050405020304" charset="0"/>
                <a:sym typeface="+mn-ea"/>
              </a:rPr>
              <a:t>s.</a:t>
            </a:r>
            <a:endParaRPr sz="2200" b="0" dirty="0">
              <a:latin typeface="Times New Roman" panose="02020603050405020304" charset="0"/>
              <a:cs typeface="Times New Roman" panose="02020603050405020304" charset="0"/>
            </a:endParaRPr>
          </a:p>
          <a:p>
            <a:pPr indent="0"/>
            <a:endParaRPr sz="2200" b="0" dirty="0">
              <a:latin typeface="Times New Roman" panose="02020603050405020304" charset="0"/>
              <a:cs typeface="Times New Roman" panose="02020603050405020304" charset="0"/>
            </a:endParaRPr>
          </a:p>
          <a:p>
            <a:pPr indent="0"/>
            <a:r>
              <a:rPr sz="2200" b="0" dirty="0">
                <a:latin typeface="Times New Roman" panose="02020603050405020304" charset="0"/>
                <a:cs typeface="Times New Roman" panose="02020603050405020304" charset="0"/>
              </a:rPr>
              <a:t>FUNCTION
 </a:t>
            </a:r>
            <a:endParaRPr lang="en-US" sz="2200" dirty="0"/>
          </a:p>
          <a:p>
            <a:pPr indent="0"/>
            <a:r>
              <a:rPr sz="2200" b="0" dirty="0">
                <a:latin typeface="Times New Roman" panose="02020603050405020304" charset="0"/>
                <a:cs typeface="Times New Roman" panose="02020603050405020304" charset="0"/>
              </a:rPr>
              <a:t>Exhibits </a:t>
            </a:r>
            <a:r>
              <a:rPr sz="2200" b="0" dirty="0" err="1">
                <a:latin typeface="Times New Roman" panose="02020603050405020304" charset="0"/>
                <a:cs typeface="Times New Roman" panose="02020603050405020304" charset="0"/>
              </a:rPr>
              <a:t>facilitatory</a:t>
            </a:r>
            <a:r>
              <a:rPr sz="2200" b="0" dirty="0">
                <a:latin typeface="Times New Roman" panose="02020603050405020304" charset="0"/>
                <a:cs typeface="Times New Roman" panose="02020603050405020304" charset="0"/>
              </a:rPr>
              <a:t> influence upon flexor muscle tone.
 </a:t>
            </a:r>
            <a:endParaRPr lang="en-US" sz="2200" dirty="0"/>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7" name="Picture 2097233"/>
          <p:cNvPicPr>
            <a:picLocks/>
          </p:cNvPicPr>
          <p:nvPr/>
        </p:nvPicPr>
        <p:blipFill>
          <a:blip r:embed="rId2"/>
          <a:stretch>
            <a:fillRect/>
          </a:stretch>
        </p:blipFill>
        <p:spPr>
          <a:xfrm>
            <a:off x="0" y="0"/>
            <a:ext cx="10118341" cy="7671549"/>
          </a:xfrm>
          <a:prstGeom prst="rect">
            <a:avLst/>
          </a:prstGeom>
        </p:spPr>
      </p:pic>
      <p:sp>
        <p:nvSpPr>
          <p:cNvPr id="1048720" name="Title 1"/>
          <p:cNvSpPr>
            <a:spLocks noGrp="1"/>
          </p:cNvSpPr>
          <p:nvPr>
            <p:ph type="title"/>
          </p:nvPr>
        </p:nvSpPr>
        <p:spPr/>
        <p:txBody>
          <a:bodyPr/>
          <a:lstStyle/>
          <a:p>
            <a:r>
              <a:rPr lang="en-US" sz="4400"/>
              <a:t/>
            </a:r>
            <a:br>
              <a:rPr lang="en-US" sz="4400"/>
            </a:br>
            <a:r>
              <a:rPr lang="en-US" sz="4400"/>
              <a:t>OLIVOSPINAL TRACT</a:t>
            </a:r>
          </a:p>
        </p:txBody>
      </p:sp>
      <p:sp>
        <p:nvSpPr>
          <p:cNvPr id="1048721" name="Text Box 101"/>
          <p:cNvSpPr txBox="1"/>
          <p:nvPr/>
        </p:nvSpPr>
        <p:spPr>
          <a:xfrm>
            <a:off x="2548691" y="2053045"/>
            <a:ext cx="7027902" cy="6863417"/>
          </a:xfrm>
          <a:prstGeom prst="rect">
            <a:avLst/>
          </a:prstGeom>
          <a:noFill/>
          <a:ln w="9525">
            <a:noFill/>
          </a:ln>
        </p:spPr>
        <p:txBody>
          <a:bodyPr wrap="square">
            <a:spAutoFit/>
          </a:bodyPr>
          <a:lstStyle/>
          <a:p>
            <a:pPr indent="0"/>
            <a:r>
              <a:rPr sz="2200" b="0" dirty="0">
                <a:latin typeface="Times New Roman" panose="02020603050405020304" charset="0"/>
                <a:cs typeface="Times New Roman" panose="02020603050405020304" charset="0"/>
              </a:rPr>
              <a:t>SITUATION
    </a:t>
            </a:r>
          </a:p>
          <a:p>
            <a:pPr indent="0" algn="just"/>
            <a:r>
              <a:rPr sz="2200" b="0" dirty="0" err="1">
                <a:latin typeface="Times New Roman" panose="02020603050405020304" charset="0"/>
                <a:cs typeface="Times New Roman" panose="02020603050405020304" charset="0"/>
              </a:rPr>
              <a:t>Olivospinal</a:t>
            </a:r>
            <a:r>
              <a:rPr sz="2200" b="0" dirty="0">
                <a:latin typeface="Times New Roman" panose="02020603050405020304" charset="0"/>
                <a:cs typeface="Times New Roman" panose="02020603050405020304" charset="0"/>
              </a:rPr>
              <a:t> tract is present in the lateral white column of spinal cord.</a:t>
            </a:r>
          </a:p>
          <a:p>
            <a:pPr indent="0" algn="just"/>
            <a:endParaRPr sz="2200" b="0" dirty="0">
              <a:latin typeface="Times New Roman" panose="02020603050405020304" charset="0"/>
              <a:cs typeface="Times New Roman" panose="02020603050405020304" charset="0"/>
            </a:endParaRPr>
          </a:p>
          <a:p>
            <a:pPr indent="0" algn="just"/>
            <a:r>
              <a:rPr sz="2200" b="0" dirty="0">
                <a:latin typeface="Times New Roman" panose="02020603050405020304" charset="0"/>
                <a:cs typeface="Times New Roman" panose="02020603050405020304" charset="0"/>
              </a:rPr>
              <a:t>
ORIGIN
    </a:t>
            </a:r>
          </a:p>
          <a:p>
            <a:pPr indent="0" algn="just"/>
            <a:r>
              <a:rPr sz="2200" b="0" dirty="0">
                <a:latin typeface="Times New Roman" panose="02020603050405020304" charset="0"/>
                <a:cs typeface="Times New Roman" panose="02020603050405020304" charset="0"/>
              </a:rPr>
              <a:t> Fibers originate from inferior </a:t>
            </a:r>
            <a:r>
              <a:rPr sz="2200" b="0" dirty="0" err="1">
                <a:latin typeface="Times New Roman" panose="02020603050405020304" charset="0"/>
                <a:cs typeface="Times New Roman" panose="02020603050405020304" charset="0"/>
              </a:rPr>
              <a:t>olivary</a:t>
            </a:r>
            <a:r>
              <a:rPr sz="2200" b="0" dirty="0">
                <a:latin typeface="Times New Roman" panose="02020603050405020304" charset="0"/>
                <a:cs typeface="Times New Roman" panose="02020603050405020304" charset="0"/>
              </a:rPr>
              <a:t> nucleus in medulla oblongata.</a:t>
            </a:r>
          </a:p>
          <a:p>
            <a:pPr indent="0" algn="just"/>
            <a:r>
              <a:rPr sz="2200" b="0" dirty="0">
                <a:latin typeface="Times New Roman" panose="02020603050405020304" charset="0"/>
                <a:cs typeface="Times New Roman" panose="02020603050405020304" charset="0"/>
              </a:rPr>
              <a:t>
TERMINATION
     </a:t>
            </a:r>
          </a:p>
          <a:p>
            <a:pPr indent="0" algn="just"/>
            <a:r>
              <a:rPr sz="2200" b="0" dirty="0" err="1">
                <a:latin typeface="Times New Roman" panose="02020603050405020304" charset="0"/>
                <a:cs typeface="Times New Roman" panose="02020603050405020304" charset="0"/>
              </a:rPr>
              <a:t>Fibres</a:t>
            </a:r>
            <a:r>
              <a:rPr sz="2200" b="0" dirty="0">
                <a:latin typeface="Times New Roman" panose="02020603050405020304" charset="0"/>
                <a:cs typeface="Times New Roman" panose="02020603050405020304" charset="0"/>
              </a:rPr>
              <a:t> terminate in the anterior motor neurons of spinal cord.</a:t>
            </a:r>
          </a:p>
          <a:p>
            <a:pPr indent="0" algn="just"/>
            <a:r>
              <a:rPr sz="2200" b="0" dirty="0">
                <a:latin typeface="Times New Roman" panose="02020603050405020304" charset="0"/>
                <a:cs typeface="Times New Roman" panose="02020603050405020304" charset="0"/>
              </a:rPr>
              <a:t>
FUNCTION
 </a:t>
            </a:r>
            <a:endParaRPr lang="en-US" sz="2200" b="0" dirty="0">
              <a:latin typeface="Times New Roman" panose="02020603050405020304" charset="0"/>
              <a:cs typeface="Times New Roman" panose="02020603050405020304" charset="0"/>
            </a:endParaRPr>
          </a:p>
          <a:p>
            <a:pPr indent="0"/>
            <a:r>
              <a:rPr sz="2200" b="0" dirty="0">
                <a:latin typeface="Times New Roman" panose="02020603050405020304" charset="0"/>
                <a:cs typeface="Times New Roman" panose="02020603050405020304" charset="0"/>
              </a:rPr>
              <a:t>    It is believed to be involved in reflex movements arising from the proprioceptors.
 </a:t>
            </a:r>
            <a:endParaRPr lang="en-US" sz="2200" b="0" dirty="0">
              <a:latin typeface="Times New Roman" panose="02020603050405020304" charset="0"/>
              <a:cs typeface="Times New Roman" panose="02020603050405020304" charset="0"/>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8" name="Picture 2097234"/>
          <p:cNvPicPr>
            <a:picLocks/>
          </p:cNvPicPr>
          <p:nvPr/>
        </p:nvPicPr>
        <p:blipFill>
          <a:blip r:embed="rId2"/>
          <a:stretch>
            <a:fillRect/>
          </a:stretch>
        </p:blipFill>
        <p:spPr>
          <a:xfrm>
            <a:off x="0" y="0"/>
            <a:ext cx="10028890" cy="7512641"/>
          </a:xfrm>
          <a:prstGeom prst="rect">
            <a:avLst/>
          </a:prstGeom>
        </p:spPr>
      </p:pic>
      <p:sp>
        <p:nvSpPr>
          <p:cNvPr id="1048722" name="Title 2"/>
          <p:cNvSpPr>
            <a:spLocks noGrp="1"/>
          </p:cNvSpPr>
          <p:nvPr>
            <p:ph type="title"/>
          </p:nvPr>
        </p:nvSpPr>
        <p:spPr>
          <a:xfrm>
            <a:off x="0" y="551902"/>
            <a:ext cx="9072563" cy="1259946"/>
          </a:xfrm>
        </p:spPr>
        <p:txBody>
          <a:bodyPr/>
          <a:lstStyle/>
          <a:p>
            <a:r>
              <a:rPr lang="en-IN" altLang="en-US" sz="2200"/>
              <a:t>OLIVOSPINAL TRACT</a:t>
            </a:r>
          </a:p>
        </p:txBody>
      </p:sp>
      <p:pic>
        <p:nvPicPr>
          <p:cNvPr id="2097229" name="Picture 9" descr="L:\Spinal Tract\IMG_20180316_045719.jpg"/>
          <p:cNvPicPr>
            <a:picLocks noGrp="1" noChangeAspect="1" noChangeArrowheads="1"/>
          </p:cNvPicPr>
          <p:nvPr>
            <p:ph idx="1"/>
          </p:nvPr>
        </p:nvPicPr>
        <p:blipFill>
          <a:blip r:embed="rId3"/>
          <a:srcRect/>
          <a:stretch>
            <a:fillRect/>
          </a:stretch>
        </p:blipFill>
        <p:spPr>
          <a:xfrm>
            <a:off x="2208907" y="2363751"/>
            <a:ext cx="4260850" cy="4989195"/>
          </a:xfrm>
          <a:prstGeom prst="rect">
            <a:avLst/>
          </a:prstGeom>
          <a:noFill/>
          <a:ln>
            <a:noFill/>
          </a:ln>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0" name="Picture 3"/>
          <p:cNvPicPr>
            <a:picLocks/>
          </p:cNvPicPr>
          <p:nvPr/>
        </p:nvPicPr>
        <p:blipFill>
          <a:blip r:embed="rId2"/>
          <a:stretch>
            <a:fillRect/>
          </a:stretch>
        </p:blipFill>
        <p:spPr>
          <a:xfrm>
            <a:off x="0" y="0"/>
            <a:ext cx="10118341" cy="7671549"/>
          </a:xfrm>
          <a:prstGeom prst="rect">
            <a:avLst/>
          </a:prstGeom>
        </p:spPr>
      </p:pic>
      <p:sp>
        <p:nvSpPr>
          <p:cNvPr id="1048723" name="Content Placeholder 2"/>
          <p:cNvSpPr>
            <a:spLocks noGrp="1"/>
          </p:cNvSpPr>
          <p:nvPr>
            <p:ph idx="1"/>
          </p:nvPr>
        </p:nvSpPr>
        <p:spPr>
          <a:xfrm>
            <a:off x="3254362" y="3351208"/>
            <a:ext cx="6322232" cy="3401751"/>
          </a:xfrm>
        </p:spPr>
        <p:txBody>
          <a:bodyPr/>
          <a:lstStyle/>
          <a:p>
            <a:pPr algn="ctr">
              <a:buNone/>
            </a:pPr>
            <a:r>
              <a:rPr lang="en-IN" sz="3600" dirty="0" smtClean="0"/>
              <a:t>DISEASES OF SPINAL CORD</a:t>
            </a:r>
            <a:endParaRPr lang="en-IN" dirty="0"/>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1" name="Picture 3"/>
          <p:cNvPicPr>
            <a:picLocks/>
          </p:cNvPicPr>
          <p:nvPr/>
        </p:nvPicPr>
        <p:blipFill>
          <a:blip r:embed="rId2"/>
          <a:stretch>
            <a:fillRect/>
          </a:stretch>
        </p:blipFill>
        <p:spPr>
          <a:xfrm>
            <a:off x="0" y="-310240"/>
            <a:ext cx="10406018" cy="7869915"/>
          </a:xfrm>
          <a:prstGeom prst="rect">
            <a:avLst/>
          </a:prstGeom>
        </p:spPr>
      </p:pic>
      <p:sp>
        <p:nvSpPr>
          <p:cNvPr id="1048724" name="Title 1"/>
          <p:cNvSpPr>
            <a:spLocks noGrp="1"/>
          </p:cNvSpPr>
          <p:nvPr>
            <p:ph type="title"/>
          </p:nvPr>
        </p:nvSpPr>
        <p:spPr/>
        <p:txBody>
          <a:bodyPr/>
          <a:lstStyle/>
          <a:p>
            <a:r>
              <a:rPr lang="en-IN" sz="5400" dirty="0" smtClean="0"/>
              <a:t>1.SYRINGOMYELIA</a:t>
            </a:r>
            <a:endParaRPr lang="en-IN" dirty="0"/>
          </a:p>
        </p:txBody>
      </p:sp>
      <p:sp>
        <p:nvSpPr>
          <p:cNvPr id="1048725" name="Content Placeholder 2"/>
          <p:cNvSpPr>
            <a:spLocks noGrp="1"/>
          </p:cNvSpPr>
          <p:nvPr>
            <p:ph idx="1"/>
          </p:nvPr>
        </p:nvSpPr>
        <p:spPr>
          <a:xfrm>
            <a:off x="682594" y="1993887"/>
            <a:ext cx="9072563" cy="4989036"/>
          </a:xfrm>
        </p:spPr>
        <p:txBody>
          <a:bodyPr/>
          <a:lstStyle/>
          <a:p>
            <a:pPr algn="just">
              <a:buNone/>
            </a:pPr>
            <a:r>
              <a:rPr lang="en-IN" sz="1800" dirty="0" smtClean="0"/>
              <a:t>              </a:t>
            </a:r>
            <a:r>
              <a:rPr lang="en-IN" sz="1800" dirty="0" err="1" smtClean="0"/>
              <a:t>Syringomyelia</a:t>
            </a:r>
            <a:r>
              <a:rPr lang="en-IN" sz="1800" dirty="0" smtClean="0"/>
              <a:t> is spinal cord disorder characterized by the presence of fluid-filed cavities in the </a:t>
            </a:r>
            <a:r>
              <a:rPr lang="en-IN" sz="1800" dirty="0" err="1" smtClean="0"/>
              <a:t>spinalcord</a:t>
            </a:r>
            <a:r>
              <a:rPr lang="en-IN" sz="1800" dirty="0" smtClean="0"/>
              <a:t>. Gray matter around the central canal is the most affected part. So the sensory disturbances are more pronounced than the motor disturbances. </a:t>
            </a:r>
          </a:p>
          <a:p>
            <a:pPr algn="just">
              <a:buNone/>
            </a:pPr>
            <a:r>
              <a:rPr lang="en-IN" sz="2800" dirty="0" smtClean="0"/>
              <a:t>CAUSE </a:t>
            </a:r>
          </a:p>
          <a:p>
            <a:pPr algn="just">
              <a:buNone/>
            </a:pPr>
            <a:r>
              <a:rPr lang="en-IN" sz="1800" dirty="0" smtClean="0"/>
              <a:t>          </a:t>
            </a:r>
            <a:r>
              <a:rPr lang="en-IN" sz="1800" dirty="0" err="1" smtClean="0"/>
              <a:t>Syringomyelia</a:t>
            </a:r>
            <a:r>
              <a:rPr lang="en-IN" sz="1800" dirty="0" smtClean="0"/>
              <a:t> occurs due to the over growth of </a:t>
            </a:r>
            <a:r>
              <a:rPr lang="en-IN" sz="1800" dirty="0" err="1" smtClean="0"/>
              <a:t>neuroglial</a:t>
            </a:r>
            <a:r>
              <a:rPr lang="en-IN" sz="1800" dirty="0" smtClean="0"/>
              <a:t> cells in spinal cord accompanied by cavity formation and accumulation of fluid. Initially, a cavity appears in gray matter near the central canal of spinal cord. In later stages, the cavity extends and involves the surrounding white matter to a variable degree. The disease usually starts in one or two segments. Then, it extends up and down for considerable distances. Lower cervical and upper thoracic regions are affected the most. </a:t>
            </a:r>
            <a:endParaRPr lang="en-IN" sz="1800" dirty="0"/>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2" name="Picture 3"/>
          <p:cNvPicPr>
            <a:picLocks/>
          </p:cNvPicPr>
          <p:nvPr/>
        </p:nvPicPr>
        <p:blipFill>
          <a:blip r:embed="rId2"/>
          <a:stretch>
            <a:fillRect/>
          </a:stretch>
        </p:blipFill>
        <p:spPr>
          <a:xfrm>
            <a:off x="0" y="-310240"/>
            <a:ext cx="10406018" cy="7869915"/>
          </a:xfrm>
          <a:prstGeom prst="rect">
            <a:avLst/>
          </a:prstGeom>
        </p:spPr>
      </p:pic>
      <p:sp>
        <p:nvSpPr>
          <p:cNvPr id="1048726" name="Title 1"/>
          <p:cNvSpPr>
            <a:spLocks noGrp="1"/>
          </p:cNvSpPr>
          <p:nvPr>
            <p:ph type="title"/>
          </p:nvPr>
        </p:nvSpPr>
        <p:spPr/>
        <p:txBody>
          <a:bodyPr/>
          <a:lstStyle/>
          <a:p>
            <a:r>
              <a:rPr lang="en-IN" sz="5400" dirty="0" smtClean="0"/>
              <a:t>FEATURES</a:t>
            </a:r>
            <a:endParaRPr lang="en-IN" dirty="0"/>
          </a:p>
        </p:txBody>
      </p:sp>
      <p:sp>
        <p:nvSpPr>
          <p:cNvPr id="1048727" name="Content Placeholder 2"/>
          <p:cNvSpPr>
            <a:spLocks noGrp="1"/>
          </p:cNvSpPr>
          <p:nvPr>
            <p:ph idx="1"/>
          </p:nvPr>
        </p:nvSpPr>
        <p:spPr>
          <a:xfrm>
            <a:off x="611156" y="1835621"/>
            <a:ext cx="9072563" cy="6075996"/>
          </a:xfrm>
        </p:spPr>
        <p:txBody>
          <a:bodyPr/>
          <a:lstStyle/>
          <a:p>
            <a:pPr>
              <a:buNone/>
            </a:pPr>
            <a:r>
              <a:rPr lang="en-IN" sz="2400" dirty="0" smtClean="0"/>
              <a:t>   Characteristic features of this disease are the loss of pain and temperature sensations and muscular weakness. Severity of the loss of sensations depends upon the extent of disease in spinal cord. </a:t>
            </a:r>
          </a:p>
          <a:p>
            <a:pPr>
              <a:buNone/>
            </a:pPr>
            <a:r>
              <a:rPr lang="en-IN" sz="2400" dirty="0" smtClean="0"/>
              <a:t>SYMPTOMS </a:t>
            </a:r>
          </a:p>
          <a:p>
            <a:pPr>
              <a:buNone/>
            </a:pPr>
            <a:r>
              <a:rPr lang="en-IN" sz="2400" dirty="0" smtClean="0"/>
              <a:t> If disease is only around central canal, there is loss of temperature, pain and crude touch sensations only. It is due to lesion of the </a:t>
            </a:r>
            <a:r>
              <a:rPr lang="en-IN" sz="2400" dirty="0" err="1" smtClean="0"/>
              <a:t>fibers</a:t>
            </a:r>
            <a:r>
              <a:rPr lang="en-IN" sz="2400" dirty="0" smtClean="0"/>
              <a:t> crossing through the anterior gray </a:t>
            </a:r>
            <a:r>
              <a:rPr lang="en-IN" sz="2400" dirty="0" err="1" smtClean="0"/>
              <a:t>commissure</a:t>
            </a:r>
            <a:r>
              <a:rPr lang="en-IN" sz="2400" dirty="0" smtClean="0"/>
              <a:t>. Fine touch sensation is not affected because the </a:t>
            </a:r>
            <a:r>
              <a:rPr lang="en-IN" sz="2400" dirty="0" err="1" smtClean="0"/>
              <a:t>fibers</a:t>
            </a:r>
            <a:r>
              <a:rPr lang="en-IN" sz="2400" dirty="0" smtClean="0"/>
              <a:t> of fine touch pathway are in the posterior white column.</a:t>
            </a:r>
          </a:p>
          <a:p>
            <a:pPr>
              <a:buNone/>
            </a:pPr>
            <a:r>
              <a:rPr lang="en-IN" sz="2400" dirty="0" smtClean="0"/>
              <a:t>  If lesion is unilateral, effect occurs only on the same side. </a:t>
            </a:r>
          </a:p>
          <a:p>
            <a:pPr>
              <a:buNone/>
            </a:pPr>
            <a:endParaRPr lang="en-US" sz="2400" dirty="0" smtClean="0"/>
          </a:p>
          <a:p>
            <a:pPr>
              <a:buNone/>
            </a:pPr>
            <a:endParaRPr lang="en-IN" sz="2400" dirty="0" smtClean="0"/>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3" name="Picture 3"/>
          <p:cNvPicPr>
            <a:picLocks/>
          </p:cNvPicPr>
          <p:nvPr/>
        </p:nvPicPr>
        <p:blipFill>
          <a:blip r:embed="rId2"/>
          <a:stretch>
            <a:fillRect/>
          </a:stretch>
        </p:blipFill>
        <p:spPr>
          <a:xfrm>
            <a:off x="0" y="-310240"/>
            <a:ext cx="10406018" cy="7869915"/>
          </a:xfrm>
          <a:prstGeom prst="rect">
            <a:avLst/>
          </a:prstGeom>
        </p:spPr>
      </p:pic>
      <p:sp>
        <p:nvSpPr>
          <p:cNvPr id="1048728" name="Title 1"/>
          <p:cNvSpPr>
            <a:spLocks noGrp="1"/>
          </p:cNvSpPr>
          <p:nvPr>
            <p:ph type="title"/>
          </p:nvPr>
        </p:nvSpPr>
        <p:spPr/>
        <p:txBody>
          <a:bodyPr/>
          <a:lstStyle/>
          <a:p>
            <a:endParaRPr lang="en-IN" dirty="0"/>
          </a:p>
        </p:txBody>
      </p:sp>
      <p:sp>
        <p:nvSpPr>
          <p:cNvPr id="1048729" name="Content Placeholder 2"/>
          <p:cNvSpPr>
            <a:spLocks noGrp="1"/>
          </p:cNvSpPr>
          <p:nvPr>
            <p:ph idx="1"/>
          </p:nvPr>
        </p:nvSpPr>
        <p:spPr>
          <a:xfrm>
            <a:off x="539718" y="1708135"/>
            <a:ext cx="9072563" cy="5286412"/>
          </a:xfrm>
        </p:spPr>
        <p:txBody>
          <a:bodyPr/>
          <a:lstStyle/>
          <a:p>
            <a:pPr algn="just">
              <a:buNone/>
            </a:pPr>
            <a:r>
              <a:rPr lang="en-IN" sz="2400" dirty="0" smtClean="0"/>
              <a:t> If disease extends to posterior gray horn, all the sensations are lost. Due to loss of pain and temperature sensations, the affected part is not withdrawn either </a:t>
            </a:r>
            <a:r>
              <a:rPr lang="en-IN" sz="2400" dirty="0" err="1" smtClean="0"/>
              <a:t>reflexly</a:t>
            </a:r>
            <a:r>
              <a:rPr lang="en-IN" sz="2400" dirty="0" smtClean="0"/>
              <a:t> or consciously from a painful stimulus. So, the affected persons become prone for injuries. Since, the injury is not perceived it leads to severe damage to the tissues. </a:t>
            </a:r>
          </a:p>
          <a:p>
            <a:pPr algn="just">
              <a:buNone/>
            </a:pPr>
            <a:r>
              <a:rPr lang="en-IN" sz="2400" dirty="0" smtClean="0"/>
              <a:t> If anterior gray horn is affected, there is flaccid paralysis of muscles. In later stages, both pyramidal and </a:t>
            </a:r>
            <a:r>
              <a:rPr lang="en-IN" sz="2400" dirty="0" err="1" smtClean="0"/>
              <a:t>extrapyramidal</a:t>
            </a:r>
            <a:r>
              <a:rPr lang="en-IN" sz="2400" dirty="0" smtClean="0"/>
              <a:t> tracts are also involved, if the disease spreads to white matter. It causes spastic paralysis of limbs, especially in lower limbs, resulting in spastic paraplegia. Weakness and wasting of small muscle of limbs occur. Winging of scapula and scoliosis (lateral curvature of spine) develops.</a:t>
            </a:r>
          </a:p>
          <a:p>
            <a:endParaRPr lang="en-IN" sz="2400" dirty="0"/>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4" name="Picture 4"/>
          <p:cNvPicPr>
            <a:picLocks/>
          </p:cNvPicPr>
          <p:nvPr/>
        </p:nvPicPr>
        <p:blipFill>
          <a:blip r:embed="rId2"/>
          <a:stretch>
            <a:fillRect/>
          </a:stretch>
        </p:blipFill>
        <p:spPr>
          <a:xfrm>
            <a:off x="0" y="-310240"/>
            <a:ext cx="10406018" cy="7869915"/>
          </a:xfrm>
          <a:prstGeom prst="rect">
            <a:avLst/>
          </a:prstGeom>
        </p:spPr>
      </p:pic>
      <p:sp>
        <p:nvSpPr>
          <p:cNvPr id="1048730" name="Rectangle 2"/>
          <p:cNvSpPr/>
          <p:nvPr/>
        </p:nvSpPr>
        <p:spPr>
          <a:xfrm>
            <a:off x="1111222" y="1708135"/>
            <a:ext cx="7858180" cy="4936452"/>
          </a:xfrm>
          <a:prstGeom prst="rect">
            <a:avLst/>
          </a:prstGeom>
        </p:spPr>
        <p:txBody>
          <a:bodyPr wrap="square">
            <a:spAutoFit/>
          </a:bodyPr>
          <a:lstStyle/>
          <a:p>
            <a:pPr algn="just"/>
            <a:r>
              <a:rPr lang="en-IN" dirty="0" err="1" smtClean="0"/>
              <a:t>Tabes</a:t>
            </a:r>
            <a:r>
              <a:rPr lang="en-IN" dirty="0" smtClean="0"/>
              <a:t> </a:t>
            </a:r>
            <a:r>
              <a:rPr lang="en-IN" dirty="0" err="1" smtClean="0"/>
              <a:t>dorsalis</a:t>
            </a:r>
            <a:r>
              <a:rPr lang="en-IN" dirty="0" smtClean="0"/>
              <a:t> is another disease of the spinal </a:t>
            </a:r>
            <a:r>
              <a:rPr lang="en-IN" dirty="0" err="1" smtClean="0"/>
              <a:t>cord.It</a:t>
            </a:r>
            <a:r>
              <a:rPr lang="en-IN" dirty="0" smtClean="0"/>
              <a:t> is a slowly progressive nervous disorder affecting both the motor and sensory functions of spinal cord.</a:t>
            </a:r>
          </a:p>
          <a:p>
            <a:pPr algn="just"/>
            <a:endParaRPr lang="en-IN" dirty="0" smtClean="0"/>
          </a:p>
          <a:p>
            <a:pPr algn="just"/>
            <a:r>
              <a:rPr lang="en-IN" dirty="0" smtClean="0"/>
              <a:t> CAUSES</a:t>
            </a:r>
          </a:p>
          <a:p>
            <a:pPr algn="just"/>
            <a:r>
              <a:rPr lang="en-IN" dirty="0" smtClean="0"/>
              <a:t> It occurs due to the degeneration of posterior (sensory) nerve roots. It usually occurs in syphilis. Posterior nerve roots are affected proximal to the posterior root ganglia. Ganglia are not affected. Among the </a:t>
            </a:r>
            <a:r>
              <a:rPr lang="en-IN" dirty="0" err="1" smtClean="0"/>
              <a:t>fibers</a:t>
            </a:r>
            <a:r>
              <a:rPr lang="en-IN" dirty="0" smtClean="0"/>
              <a:t> of posterior root, the </a:t>
            </a:r>
            <a:r>
              <a:rPr lang="en-IN" dirty="0" err="1" smtClean="0"/>
              <a:t>fibers</a:t>
            </a:r>
            <a:r>
              <a:rPr lang="en-IN" dirty="0" smtClean="0"/>
              <a:t> of lateral division are affected much. Reason for this type of selective degeneration is not known.</a:t>
            </a:r>
          </a:p>
          <a:p>
            <a:pPr algn="just"/>
            <a:endParaRPr lang="en-IN" dirty="0" smtClean="0"/>
          </a:p>
          <a:p>
            <a:pPr algn="just"/>
            <a:r>
              <a:rPr lang="en-IN" dirty="0" smtClean="0"/>
              <a:t>FEATURES </a:t>
            </a:r>
          </a:p>
          <a:p>
            <a:pPr algn="just"/>
            <a:r>
              <a:rPr lang="en-IN" dirty="0" smtClean="0"/>
              <a:t>Symptoms may not appear for some decades after the initial infection and include weakness, diminished reflexes, unsteady gait, progressive degeneration of the joints, loss of 33 coordination, episodes of intense pain and disturbed sensation, personality changes, dementia, deafness, visual impairment, and impaired response to light.</a:t>
            </a:r>
            <a:endParaRPr lang="en-IN" dirty="0"/>
          </a:p>
        </p:txBody>
      </p:sp>
      <p:sp>
        <p:nvSpPr>
          <p:cNvPr id="1048731" name="TextBox 3"/>
          <p:cNvSpPr txBox="1"/>
          <p:nvPr/>
        </p:nvSpPr>
        <p:spPr>
          <a:xfrm>
            <a:off x="1111222" y="850879"/>
            <a:ext cx="7215238" cy="916444"/>
          </a:xfrm>
          <a:prstGeom prst="rect">
            <a:avLst/>
          </a:prstGeom>
          <a:noFill/>
        </p:spPr>
        <p:txBody>
          <a:bodyPr wrap="square" rtlCol="0">
            <a:spAutoFit/>
          </a:bodyPr>
          <a:lstStyle/>
          <a:p>
            <a:r>
              <a:rPr lang="en-IN" sz="3200" dirty="0" smtClean="0"/>
              <a:t>TABES DORSALIS</a:t>
            </a:r>
          </a:p>
          <a:p>
            <a:endParaRPr lang="en-IN"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097157"/>
          <p:cNvPicPr>
            <a:picLocks/>
          </p:cNvPicPr>
          <p:nvPr/>
        </p:nvPicPr>
        <p:blipFill>
          <a:blip r:embed="rId3"/>
          <a:srcRect l="4481" r="4481"/>
          <a:stretch>
            <a:fillRect/>
          </a:stretch>
        </p:blipFill>
        <p:spPr>
          <a:xfrm>
            <a:off x="-152873" y="0"/>
            <a:ext cx="10422958" cy="8563076"/>
          </a:xfrm>
          <a:prstGeom prst="rect">
            <a:avLst/>
          </a:prstGeom>
        </p:spPr>
      </p:pic>
      <p:sp>
        <p:nvSpPr>
          <p:cNvPr id="1048607"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ts val="1800"/>
              </a:lnSpc>
              <a:buNone/>
            </a:pPr>
            <a:r>
              <a:rPr lang="en-US">
                <a:solidFill>
                  <a:srgbClr val="00000A"/>
                </a:solidFill>
              </a:rPr>
              <a:t>TRACTS OF SPINAL CORD</a:t>
            </a:r>
          </a:p>
        </p:txBody>
      </p:sp>
      <p:sp>
        <p:nvSpPr>
          <p:cNvPr id="1048608" name="Subtitle 2"/>
          <p:cNvSpPr txBox="1">
            <a:spLocks noGrp="1"/>
          </p:cNvSpPr>
          <p:nvPr>
            <p:ph type="subTitle" idx="4294967295"/>
          </p:nvPr>
        </p:nvSpPr>
        <p:spPr>
          <a:xfrm>
            <a:off x="1411296" y="1831918"/>
            <a:ext cx="9071640" cy="4899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just">
              <a:buNone/>
            </a:pPr>
            <a:r>
              <a:rPr lang="x-none" sz="2200" dirty="0">
                <a:latin typeface="Arial" panose="020B0604020202020204" pitchFamily="18"/>
              </a:rPr>
              <a:t>	Group of nerve fibres passing through the spinal cord are known as tract of spinal cord.</a:t>
            </a:r>
          </a:p>
          <a:p>
            <a:pPr marL="0" lvl="0" indent="0" algn="just">
              <a:buNone/>
            </a:pPr>
            <a:r>
              <a:rPr lang="x-none" sz="2200" dirty="0">
                <a:solidFill>
                  <a:srgbClr val="00000A"/>
                </a:solidFill>
                <a:latin typeface="Arial" panose="020B0604020202020204" pitchFamily="18"/>
              </a:rPr>
              <a:t>     </a:t>
            </a:r>
            <a:r>
              <a:rPr lang="en-US" sz="2200" dirty="0">
                <a:solidFill>
                  <a:srgbClr val="00000A"/>
                </a:solidFill>
                <a:latin typeface="Arial" panose="020B0604020202020204" pitchFamily="18"/>
              </a:rPr>
              <a:t>Tracts are named after the names of masses of grey matter connected by them. Name consists of two components-first term is </a:t>
            </a:r>
            <a:r>
              <a:rPr lang="en-US" sz="2200" dirty="0" smtClean="0">
                <a:solidFill>
                  <a:srgbClr val="00000A"/>
                </a:solidFill>
                <a:latin typeface="Arial" panose="020B0604020202020204" pitchFamily="18"/>
              </a:rPr>
              <a:t>origin. second </a:t>
            </a:r>
            <a:r>
              <a:rPr lang="en-US" sz="2200" dirty="0">
                <a:solidFill>
                  <a:srgbClr val="00000A"/>
                </a:solidFill>
                <a:latin typeface="Arial" panose="020B0604020202020204" pitchFamily="18"/>
              </a:rPr>
              <a:t>term is termination.</a:t>
            </a:r>
          </a:p>
          <a:p>
            <a:pPr marL="0" lvl="0" indent="0" algn="just">
              <a:buNone/>
            </a:pPr>
            <a:endParaRPr lang="x-none" sz="2200" dirty="0">
              <a:latin typeface="Arial" panose="020B0604020202020204" pitchFamily="18"/>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Title 1"/>
          <p:cNvSpPr>
            <a:spLocks noGrp="1"/>
          </p:cNvSpPr>
          <p:nvPr>
            <p:ph type="title"/>
          </p:nvPr>
        </p:nvSpPr>
        <p:spPr/>
        <p:txBody>
          <a:bodyPr/>
          <a:lstStyle/>
          <a:p>
            <a:r>
              <a:rPr lang="en-IN" sz="5400" dirty="0" smtClean="0"/>
              <a:t>MULTIPLE SCLEROSIS</a:t>
            </a:r>
            <a:endParaRPr lang="en-IN" dirty="0"/>
          </a:p>
        </p:txBody>
      </p:sp>
      <p:pic>
        <p:nvPicPr>
          <p:cNvPr id="2097235" name="Picture 3"/>
          <p:cNvPicPr>
            <a:picLocks/>
          </p:cNvPicPr>
          <p:nvPr/>
        </p:nvPicPr>
        <p:blipFill>
          <a:blip r:embed="rId2"/>
          <a:stretch>
            <a:fillRect/>
          </a:stretch>
        </p:blipFill>
        <p:spPr>
          <a:xfrm>
            <a:off x="0" y="-310240"/>
            <a:ext cx="10406018" cy="7869915"/>
          </a:xfrm>
          <a:prstGeom prst="rect">
            <a:avLst/>
          </a:prstGeom>
        </p:spPr>
      </p:pic>
      <p:sp>
        <p:nvSpPr>
          <p:cNvPr id="1048733" name="Content Placeholder 2"/>
          <p:cNvSpPr>
            <a:spLocks noGrp="1"/>
          </p:cNvSpPr>
          <p:nvPr>
            <p:ph idx="1"/>
          </p:nvPr>
        </p:nvSpPr>
        <p:spPr>
          <a:xfrm>
            <a:off x="2039916" y="1763924"/>
            <a:ext cx="7536678" cy="4989036"/>
          </a:xfrm>
        </p:spPr>
        <p:txBody>
          <a:bodyPr/>
          <a:lstStyle/>
          <a:p>
            <a:pPr algn="just">
              <a:buNone/>
            </a:pPr>
            <a:r>
              <a:rPr lang="en-IN" sz="2400" dirty="0" smtClean="0"/>
              <a:t>     It affects the central nervous system (CNS), but exactly why is happens is </a:t>
            </a:r>
            <a:r>
              <a:rPr lang="en-IN" sz="2400" dirty="0" err="1" smtClean="0"/>
              <a:t>unclear.In</a:t>
            </a:r>
            <a:r>
              <a:rPr lang="en-IN" sz="2400" dirty="0" smtClean="0"/>
              <a:t> the CNS, nerve </a:t>
            </a:r>
            <a:r>
              <a:rPr lang="en-IN" sz="2400" dirty="0" err="1" smtClean="0"/>
              <a:t>fibers</a:t>
            </a:r>
            <a:r>
              <a:rPr lang="en-IN" sz="2400" dirty="0" smtClean="0"/>
              <a:t> are surrounded by a myelin sheath, which protects them. Myelin also helps the nerves conduct electrical signals quickly and efficiently. In MS, the myelin sheath disappears in multiple areas, leaving a scar, or sclerosis. The areas where there is no myelin or a lack of myelin are called plaques or lesions. As the lesions get worse, nerve </a:t>
            </a:r>
            <a:r>
              <a:rPr lang="en-IN" sz="2400" dirty="0" err="1" smtClean="0"/>
              <a:t>fibers</a:t>
            </a:r>
            <a:r>
              <a:rPr lang="en-IN" sz="2400" dirty="0" smtClean="0"/>
              <a:t> can break or become damaged. As a result, the electrical impulses from the brain do not flow smoothly to the target nerve. </a:t>
            </a:r>
            <a:endParaRPr lang="en-IN" sz="2400" dirty="0"/>
          </a:p>
        </p:txBody>
      </p:sp>
      <p:sp>
        <p:nvSpPr>
          <p:cNvPr id="1048787" name="TextBox 1048786"/>
          <p:cNvSpPr txBox="1"/>
          <p:nvPr/>
        </p:nvSpPr>
        <p:spPr>
          <a:xfrm>
            <a:off x="3497886" y="654340"/>
            <a:ext cx="4000000" cy="556742"/>
          </a:xfrm>
          <a:prstGeom prst="rect">
            <a:avLst/>
          </a:prstGeom>
        </p:spPr>
        <p:txBody>
          <a:bodyPr wrap="square" rtlCol="0">
            <a:spAutoFit/>
          </a:bodyPr>
          <a:lstStyle/>
          <a:p>
            <a:r>
              <a:rPr lang="en-US" altLang="en-GB" sz="2800">
                <a:solidFill>
                  <a:srgbClr val="000000"/>
                </a:solidFill>
              </a:rPr>
              <a:t>MULTIPLE SCLEROSIS </a:t>
            </a:r>
            <a:endParaRPr lang="en-GB" sz="2800">
              <a:solidFill>
                <a:srgbClr val="000000"/>
              </a:solidFill>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Title 1"/>
          <p:cNvSpPr>
            <a:spLocks noGrp="1"/>
          </p:cNvSpPr>
          <p:nvPr>
            <p:ph type="title"/>
          </p:nvPr>
        </p:nvSpPr>
        <p:spPr>
          <a:xfrm>
            <a:off x="3210561" y="468210"/>
            <a:ext cx="9072563" cy="1259946"/>
          </a:xfrm>
        </p:spPr>
        <p:txBody>
          <a:bodyPr/>
          <a:lstStyle/>
          <a:p>
            <a:endParaRPr lang="en-IN"/>
          </a:p>
        </p:txBody>
      </p:sp>
      <p:pic>
        <p:nvPicPr>
          <p:cNvPr id="2097236" name="Picture 3"/>
          <p:cNvPicPr>
            <a:picLocks/>
          </p:cNvPicPr>
          <p:nvPr/>
        </p:nvPicPr>
        <p:blipFill>
          <a:blip r:embed="rId2"/>
          <a:stretch>
            <a:fillRect/>
          </a:stretch>
        </p:blipFill>
        <p:spPr>
          <a:xfrm>
            <a:off x="0" y="-310240"/>
            <a:ext cx="10406018" cy="7869915"/>
          </a:xfrm>
          <a:prstGeom prst="rect">
            <a:avLst/>
          </a:prstGeom>
        </p:spPr>
      </p:pic>
      <p:sp>
        <p:nvSpPr>
          <p:cNvPr id="1048735" name="Content Placeholder 2"/>
          <p:cNvSpPr>
            <a:spLocks noGrp="1"/>
          </p:cNvSpPr>
          <p:nvPr>
            <p:ph idx="1"/>
          </p:nvPr>
        </p:nvSpPr>
        <p:spPr>
          <a:xfrm>
            <a:off x="403726" y="2040976"/>
            <a:ext cx="8698279" cy="4989036"/>
          </a:xfrm>
        </p:spPr>
        <p:txBody>
          <a:bodyPr/>
          <a:lstStyle/>
          <a:p>
            <a:pPr algn="just"/>
            <a:r>
              <a:rPr lang="en-IN" sz="1600" dirty="0" smtClean="0"/>
              <a:t>SYMPTOMS</a:t>
            </a:r>
            <a:endParaRPr sz="1600" dirty="0"/>
          </a:p>
          <a:p>
            <a:pPr algn="just"/>
            <a:r>
              <a:rPr lang="en-IN" sz="1600" dirty="0" smtClean="0"/>
              <a:t>  Bladder problems: There may be difficulty emptying the bladder completely, frequent urination, and urge incontinence. </a:t>
            </a:r>
            <a:endParaRPr sz="1600" dirty="0"/>
          </a:p>
          <a:p>
            <a:pPr algn="just"/>
            <a:r>
              <a:rPr lang="en-IN" sz="1600" dirty="0" smtClean="0"/>
              <a:t> Bowel problems: Constipation can lead to </a:t>
            </a:r>
            <a:r>
              <a:rPr lang="en-IN" sz="1600" dirty="0" err="1" smtClean="0"/>
              <a:t>fecal</a:t>
            </a:r>
            <a:r>
              <a:rPr lang="en-IN" sz="1600" dirty="0" smtClean="0"/>
              <a:t> impaction, and this can lead to bowel incontinence.</a:t>
            </a:r>
            <a:endParaRPr sz="1600" dirty="0"/>
          </a:p>
          <a:p>
            <a:pPr algn="just"/>
            <a:r>
              <a:rPr lang="en-IN" sz="1600" dirty="0" smtClean="0"/>
              <a:t>  Fatigue: This affects up to 90 percent of patients, and it can undermine their ability to function at work or at home.</a:t>
            </a:r>
            <a:endParaRPr sz="1600" dirty="0"/>
          </a:p>
          <a:p>
            <a:pPr algn="just"/>
            <a:r>
              <a:rPr lang="en-IN" sz="1600" dirty="0" smtClean="0"/>
              <a:t>  Dizziness and vertigo: These are common problems, along with difficulties with balance.  Sexual dysfunction: A loss of interest in sex is common in both males and females.  Spasticity and muscle spasms: Damaged nerve </a:t>
            </a:r>
            <a:r>
              <a:rPr lang="en-IN" sz="1600" dirty="0" err="1" smtClean="0"/>
              <a:t>fibers</a:t>
            </a:r>
            <a:r>
              <a:rPr lang="en-IN" sz="1600" dirty="0" smtClean="0"/>
              <a:t> in the spinal cord and brain can cause painful muscle spasms. Muscles might get stiff and be resistant to movement, known as spasticity. </a:t>
            </a:r>
            <a:endParaRPr sz="1600" dirty="0"/>
          </a:p>
          <a:p>
            <a:pPr algn="just"/>
            <a:r>
              <a:rPr lang="en-IN" sz="1600" dirty="0" smtClean="0"/>
              <a:t>  Tremor: There may be involuntary quivering movements.  Vision problems: There may be double vision or blurring vision, a partial or total loss of vision, or red-green </a:t>
            </a:r>
            <a:r>
              <a:rPr lang="en-IN" sz="1600" dirty="0" err="1" smtClean="0"/>
              <a:t>color</a:t>
            </a:r>
            <a:r>
              <a:rPr lang="en-IN" sz="1600" dirty="0" smtClean="0"/>
              <a:t> distortion. This usually affects one eye at a time. Inflammation of the optic nerve can result in pain when the eye moves. </a:t>
            </a:r>
            <a:endParaRPr lang="en-IN" sz="1600" dirty="0"/>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stretch>
            <a:fillRect/>
          </a:stretch>
        </p:blipFill>
        <p:spPr>
          <a:xfrm>
            <a:off x="0" y="-310240"/>
            <a:ext cx="10406018" cy="7869915"/>
          </a:xfrm>
          <a:prstGeom prst="rect">
            <a:avLst/>
          </a:prstGeom>
        </p:spPr>
      </p:pic>
      <p:sp>
        <p:nvSpPr>
          <p:cNvPr id="2" name="Title 1"/>
          <p:cNvSpPr>
            <a:spLocks noGrp="1"/>
          </p:cNvSpPr>
          <p:nvPr>
            <p:ph type="title"/>
          </p:nvPr>
        </p:nvSpPr>
        <p:spPr/>
        <p:txBody>
          <a:bodyPr/>
          <a:lstStyle/>
          <a:p>
            <a:r>
              <a:rPr lang="en-IN" sz="5400" dirty="0" smtClean="0"/>
              <a:t>BROWN-SEQUARD SYNDROME</a:t>
            </a:r>
            <a:br>
              <a:rPr lang="en-IN" sz="5400" dirty="0" smtClean="0"/>
            </a:br>
            <a:endParaRPr lang="en-IN" dirty="0"/>
          </a:p>
        </p:txBody>
      </p:sp>
      <p:sp>
        <p:nvSpPr>
          <p:cNvPr id="3" name="Content Placeholder 2"/>
          <p:cNvSpPr>
            <a:spLocks noGrp="1"/>
          </p:cNvSpPr>
          <p:nvPr>
            <p:ph idx="1"/>
          </p:nvPr>
        </p:nvSpPr>
        <p:spPr/>
        <p:txBody>
          <a:bodyPr/>
          <a:lstStyle/>
          <a:p>
            <a:pPr>
              <a:buNone/>
            </a:pPr>
            <a:r>
              <a:rPr lang="en-IN" sz="2000" dirty="0" smtClean="0"/>
              <a:t>           </a:t>
            </a:r>
          </a:p>
          <a:p>
            <a:pPr algn="just">
              <a:buNone/>
            </a:pPr>
            <a:r>
              <a:rPr lang="en-IN" sz="2000" dirty="0" smtClean="0"/>
              <a:t>     Brown-</a:t>
            </a:r>
            <a:r>
              <a:rPr lang="en-IN" sz="2000" dirty="0" err="1" smtClean="0"/>
              <a:t>sequard</a:t>
            </a:r>
            <a:r>
              <a:rPr lang="en-IN" sz="2000" dirty="0" smtClean="0"/>
              <a:t> syndrome is a rare neurological condition characterised by a lesion in the spinal cord which results in weakness or paralysis(</a:t>
            </a:r>
            <a:r>
              <a:rPr lang="en-IN" sz="2000" dirty="0" err="1" smtClean="0"/>
              <a:t>hemiparaplegia</a:t>
            </a:r>
            <a:r>
              <a:rPr lang="en-IN" sz="2000" dirty="0" smtClean="0"/>
              <a:t>) on one side of the body and loss of sensation on opposite side. </a:t>
            </a:r>
          </a:p>
          <a:p>
            <a:pPr algn="just">
              <a:buNone/>
            </a:pPr>
            <a:endParaRPr lang="en-IN" sz="2000" dirty="0" smtClean="0"/>
          </a:p>
          <a:p>
            <a:pPr algn="just">
              <a:buNone/>
            </a:pPr>
            <a:r>
              <a:rPr lang="en-IN" sz="2000" dirty="0" smtClean="0"/>
              <a:t>CAUSES </a:t>
            </a:r>
          </a:p>
          <a:p>
            <a:pPr algn="just"/>
            <a:r>
              <a:rPr lang="en-IN" sz="2000" dirty="0" smtClean="0"/>
              <a:t>Brown-</a:t>
            </a:r>
            <a:r>
              <a:rPr lang="en-IN" sz="2000" dirty="0" err="1" smtClean="0"/>
              <a:t>sequard</a:t>
            </a:r>
            <a:r>
              <a:rPr lang="en-IN" sz="2000" dirty="0" smtClean="0"/>
              <a:t> syndrome can be caused due to spinal cord </a:t>
            </a:r>
            <a:r>
              <a:rPr lang="en-IN" sz="2000" dirty="0" err="1" smtClean="0"/>
              <a:t>tumor</a:t>
            </a:r>
            <a:r>
              <a:rPr lang="en-IN" sz="2000" dirty="0" smtClean="0"/>
              <a:t>, trauma, ischemia, infectious or inflammatory diseases such as tuberculosis </a:t>
            </a:r>
          </a:p>
          <a:p>
            <a:pPr algn="just"/>
            <a:endParaRPr lang="en-IN" sz="2000" dirty="0"/>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p:cNvPicPr>
          <p:nvPr/>
        </p:nvPicPr>
        <p:blipFill>
          <a:blip r:embed="rId2"/>
          <a:stretch>
            <a:fillRect/>
          </a:stretch>
        </p:blipFill>
        <p:spPr>
          <a:xfrm>
            <a:off x="0" y="-310240"/>
            <a:ext cx="10406018" cy="7869915"/>
          </a:xfrm>
          <a:prstGeom prst="rect">
            <a:avLst/>
          </a:prstGeom>
        </p:spPr>
      </p:pic>
      <p:sp>
        <p:nvSpPr>
          <p:cNvPr id="3" name="Text Placeholder 2"/>
          <p:cNvSpPr>
            <a:spLocks noGrp="1"/>
          </p:cNvSpPr>
          <p:nvPr>
            <p:ph type="body" idx="1"/>
          </p:nvPr>
        </p:nvSpPr>
        <p:spPr/>
        <p:txBody>
          <a:bodyPr/>
          <a:lstStyle/>
          <a:p>
            <a:endParaRPr lang="en-IN" sz="2800" dirty="0" smtClean="0"/>
          </a:p>
          <a:p>
            <a:endParaRPr lang="en-IN" sz="2800" dirty="0"/>
          </a:p>
          <a:p>
            <a:endParaRPr lang="en-IN" sz="2800" dirty="0" smtClean="0"/>
          </a:p>
          <a:p>
            <a:endParaRPr lang="en-IN" sz="2800" dirty="0"/>
          </a:p>
          <a:p>
            <a:endParaRPr lang="en-IN" sz="2800" dirty="0" smtClean="0"/>
          </a:p>
        </p:txBody>
      </p:sp>
      <p:sp>
        <p:nvSpPr>
          <p:cNvPr id="4" name="Rectangle 3"/>
          <p:cNvSpPr/>
          <p:nvPr/>
        </p:nvSpPr>
        <p:spPr>
          <a:xfrm>
            <a:off x="1611288" y="993755"/>
            <a:ext cx="7715304" cy="3539430"/>
          </a:xfrm>
          <a:prstGeom prst="rect">
            <a:avLst/>
          </a:prstGeom>
        </p:spPr>
        <p:txBody>
          <a:bodyPr wrap="square">
            <a:spAutoFit/>
          </a:bodyPr>
          <a:lstStyle/>
          <a:p>
            <a:r>
              <a:rPr lang="en-IN" sz="2800" dirty="0" smtClean="0"/>
              <a:t>SYMPTOMS</a:t>
            </a:r>
          </a:p>
          <a:p>
            <a:endParaRPr lang="en-IN" sz="2800" dirty="0" smtClean="0"/>
          </a:p>
          <a:p>
            <a:endParaRPr lang="en-IN" sz="2800" dirty="0" smtClean="0"/>
          </a:p>
          <a:p>
            <a:pPr algn="just"/>
            <a:r>
              <a:rPr lang="en-IN" sz="2800" dirty="0" smtClean="0"/>
              <a:t>  Loss of sensation of pain and temperature  often below the level of Lesion there may also be loss of bowel and bladder control. </a:t>
            </a:r>
          </a:p>
          <a:p>
            <a:pPr algn="just"/>
            <a:r>
              <a:rPr lang="en-IN" sz="2800" dirty="0" smtClean="0"/>
              <a:t> Weakness and degeneration of muscle.</a:t>
            </a:r>
          </a:p>
          <a:p>
            <a:pPr algn="just"/>
            <a:r>
              <a:rPr lang="en-IN" sz="2800" dirty="0" smtClean="0"/>
              <a:t>  Loss of proprioception and vibration sense.</a:t>
            </a:r>
            <a:endParaRPr lang="en-IN" sz="2800" dirty="0"/>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816" y="611485"/>
            <a:ext cx="8784976" cy="6336704"/>
          </a:xfrm>
          <a:solidFill>
            <a:schemeClr val="accent1">
              <a:lumMod val="40000"/>
              <a:lumOff val="60000"/>
            </a:schemeClr>
          </a:solidFill>
        </p:spPr>
        <p:txBody>
          <a:bodyPr/>
          <a:lstStyle/>
          <a:p>
            <a:endParaRPr lang="en-IN" sz="15000" dirty="0" smtClean="0">
              <a:solidFill>
                <a:srgbClr val="00B050"/>
              </a:solidFill>
              <a:latin typeface="Palace Script MT" panose="030303020206070C0B05" pitchFamily="66" charset="0"/>
            </a:endParaRPr>
          </a:p>
          <a:p>
            <a:r>
              <a:rPr lang="en-IN" sz="15000" dirty="0" smtClean="0">
                <a:solidFill>
                  <a:srgbClr val="00B050"/>
                </a:solidFill>
                <a:latin typeface="Palace Script MT" panose="030303020206070C0B05" pitchFamily="66" charset="0"/>
              </a:rPr>
              <a:t>Thank u</a:t>
            </a:r>
            <a:endParaRPr lang="en-IN" sz="15000" dirty="0">
              <a:solidFill>
                <a:srgbClr val="00B050"/>
              </a:solidFill>
              <a:latin typeface="Palace Script MT" panose="030303020206070C0B05" pitchFamily="66" charset="0"/>
            </a:endParaRPr>
          </a:p>
        </p:txBody>
      </p:sp>
    </p:spTree>
    <p:extLst>
      <p:ext uri="{BB962C8B-B14F-4D97-AF65-F5344CB8AC3E}">
        <p14:creationId xmlns:p14="http://schemas.microsoft.com/office/powerpoint/2010/main" val="143447894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2097158"/>
          <p:cNvPicPr>
            <a:picLocks/>
          </p:cNvPicPr>
          <p:nvPr/>
        </p:nvPicPr>
        <p:blipFill>
          <a:blip r:embed="rId3"/>
          <a:srcRect l="4291" r="4291"/>
          <a:stretch>
            <a:fillRect/>
          </a:stretch>
        </p:blipFill>
        <p:spPr>
          <a:xfrm>
            <a:off x="-338764" y="-207007"/>
            <a:ext cx="10422120" cy="8526762"/>
          </a:xfrm>
          <a:prstGeom prst="rect">
            <a:avLst/>
          </a:prstGeom>
        </p:spPr>
      </p:pic>
      <p:sp>
        <p:nvSpPr>
          <p:cNvPr id="1048611"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ts val="1800"/>
              </a:lnSpc>
              <a:buNone/>
            </a:pPr>
            <a:r>
              <a:rPr lang="en-US">
                <a:solidFill>
                  <a:srgbClr val="00000A"/>
                </a:solidFill>
              </a:rPr>
              <a:t>CLASSIFICATION OF TRACTS</a:t>
            </a:r>
          </a:p>
        </p:txBody>
      </p:sp>
      <p:sp>
        <p:nvSpPr>
          <p:cNvPr id="1048612" name="Subtitle 2"/>
          <p:cNvSpPr txBox="1">
            <a:spLocks noGrp="1"/>
          </p:cNvSpPr>
          <p:nvPr>
            <p:ph type="subTitle" idx="4294967295"/>
          </p:nvPr>
        </p:nvSpPr>
        <p:spPr>
          <a:xfrm>
            <a:off x="4872296" y="2214700"/>
            <a:ext cx="9071640" cy="4899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lnSpc>
                <a:spcPct val="150000"/>
              </a:lnSpc>
              <a:buNone/>
            </a:pPr>
            <a:r>
              <a:rPr lang="en-US" sz="2800">
                <a:solidFill>
                  <a:srgbClr val="00000A"/>
                </a:solidFill>
                <a:latin typeface="Arial" panose="020B0604020202020204" pitchFamily="18"/>
              </a:rPr>
              <a:t>Tracts are classified into</a:t>
            </a:r>
          </a:p>
          <a:p>
            <a:pPr marL="0" lvl="2" indent="0" algn="l" rtl="0" hangingPunct="0">
              <a:lnSpc>
                <a:spcPct val="150000"/>
              </a:lnSpc>
            </a:pPr>
            <a:r>
              <a:rPr lang="x-none" sz="2800">
                <a:latin typeface="Arial" panose="020B0604020202020204" pitchFamily="18"/>
              </a:rPr>
              <a:t>Ascending tract</a:t>
            </a:r>
          </a:p>
          <a:p>
            <a:pPr marL="0" lvl="2" indent="0" algn="l" rtl="0" hangingPunct="0">
              <a:lnSpc>
                <a:spcPct val="150000"/>
              </a:lnSpc>
            </a:pPr>
            <a:r>
              <a:rPr lang="x-none" sz="2800">
                <a:latin typeface="Arial" panose="020B0604020202020204" pitchFamily="18"/>
              </a:rPr>
              <a:t>Descending tract</a:t>
            </a:r>
          </a:p>
          <a:p>
            <a:pPr marL="0" lvl="0" indent="0" algn="l">
              <a:lnSpc>
                <a:spcPct val="150000"/>
              </a:lnSpc>
              <a:buNone/>
            </a:pPr>
            <a:endParaRPr lang="x-none" sz="2800">
              <a:latin typeface="Arial" panose="020B0604020202020204" pitchFamily="18"/>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097159"/>
          <p:cNvPicPr>
            <a:picLocks/>
          </p:cNvPicPr>
          <p:nvPr/>
        </p:nvPicPr>
        <p:blipFill>
          <a:blip r:embed="rId3"/>
          <a:srcRect l="3839" r="3839"/>
          <a:stretch>
            <a:fillRect/>
          </a:stretch>
        </p:blipFill>
        <p:spPr>
          <a:xfrm>
            <a:off x="0" y="-303398"/>
            <a:ext cx="10336642" cy="8369559"/>
          </a:xfrm>
          <a:prstGeom prst="rect">
            <a:avLst/>
          </a:prstGeom>
        </p:spPr>
      </p:pic>
      <p:sp>
        <p:nvSpPr>
          <p:cNvPr id="1048615" name="Title 1"/>
          <p:cNvSpPr txBox="1">
            <a:spLocks noGrp="1"/>
          </p:cNvSpPr>
          <p:nvPr>
            <p:ph type="title" idx="4294967295"/>
          </p:nvPr>
        </p:nvSpPr>
        <p:spPr>
          <a:xfrm>
            <a:off x="251999" y="1227959"/>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ts val="1800"/>
              </a:lnSpc>
              <a:buNone/>
            </a:pPr>
            <a:r>
              <a:rPr lang="en-US">
                <a:solidFill>
                  <a:srgbClr val="000000"/>
                </a:solidFill>
              </a:rPr>
              <a:t>ASCENDING TRACT</a:t>
            </a:r>
          </a:p>
        </p:txBody>
      </p:sp>
      <p:sp>
        <p:nvSpPr>
          <p:cNvPr id="1048616" name="Subtitle 2"/>
          <p:cNvSpPr txBox="1">
            <a:spLocks noGrp="1"/>
          </p:cNvSpPr>
          <p:nvPr>
            <p:ph type="subTitle" idx="4294967295"/>
          </p:nvPr>
        </p:nvSpPr>
        <p:spPr>
          <a:xfrm>
            <a:off x="1776629" y="2400118"/>
            <a:ext cx="9071640" cy="4899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lnSpc>
                <a:spcPts val="1800"/>
              </a:lnSpc>
            </a:pPr>
            <a:r>
              <a:rPr lang="en-IN" altLang="x-none" sz="2200">
                <a:solidFill>
                  <a:srgbClr val="000000"/>
                </a:solidFill>
              </a:rPr>
              <a:t>  </a:t>
            </a:r>
            <a:r>
              <a:rPr lang="x-none" sz="2200">
                <a:solidFill>
                  <a:srgbClr val="000000"/>
                </a:solidFill>
              </a:rPr>
              <a:t>Lateral spinothalamic tract</a:t>
            </a:r>
          </a:p>
          <a:p>
            <a:pPr marL="0" lvl="0" indent="0" algn="l"/>
            <a:r>
              <a:rPr lang="x-none" sz="2200">
                <a:solidFill>
                  <a:srgbClr val="000000"/>
                </a:solidFill>
              </a:rPr>
              <a:t>  Anterior spinothalamic tract</a:t>
            </a:r>
          </a:p>
          <a:p>
            <a:pPr marL="0" lvl="0" indent="0" algn="l"/>
            <a:r>
              <a:rPr lang="x-none" sz="2200">
                <a:solidFill>
                  <a:srgbClr val="000000"/>
                </a:solidFill>
              </a:rPr>
              <a:t>  Fasciculus cuneatus</a:t>
            </a:r>
          </a:p>
          <a:p>
            <a:pPr marL="0" lvl="0" indent="0" algn="l"/>
            <a:r>
              <a:rPr lang="x-none" sz="2200">
                <a:solidFill>
                  <a:srgbClr val="000000"/>
                </a:solidFill>
              </a:rPr>
              <a:t>  Fasciculus gracilis</a:t>
            </a:r>
          </a:p>
          <a:p>
            <a:pPr marL="0" lvl="0" indent="0" algn="l"/>
            <a:r>
              <a:rPr lang="x-none" sz="2200">
                <a:solidFill>
                  <a:srgbClr val="000000"/>
                </a:solidFill>
              </a:rPr>
              <a:t>  Dorsal or posterior spinocerebellar tract</a:t>
            </a:r>
          </a:p>
          <a:p>
            <a:pPr marL="0" lvl="0" indent="0" algn="l"/>
            <a:r>
              <a:rPr lang="x-none" sz="2200">
                <a:solidFill>
                  <a:srgbClr val="000000"/>
                </a:solidFill>
              </a:rPr>
              <a:t>  Ventral or anterior spinocerebellar tract</a:t>
            </a:r>
          </a:p>
          <a:p>
            <a:pPr marL="0" lvl="0" indent="0" algn="l"/>
            <a:r>
              <a:rPr lang="x-none" sz="2200">
                <a:solidFill>
                  <a:srgbClr val="000000"/>
                </a:solidFill>
              </a:rPr>
              <a:t>  Spino-olivary tract</a:t>
            </a:r>
          </a:p>
          <a:p>
            <a:pPr marL="0" lvl="0" indent="0" algn="l"/>
            <a:r>
              <a:rPr lang="x-none" sz="2200">
                <a:solidFill>
                  <a:srgbClr val="000000"/>
                </a:solidFill>
              </a:rPr>
              <a:t>  Spinotectal tract</a:t>
            </a:r>
          </a:p>
        </p:txBody>
      </p:sp>
    </p:spTree>
  </p:cSld>
  <p:clrMapOvr>
    <a:masterClrMapping/>
  </p:clrMapOvr>
  <p:transition spd="slow"/>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3182</Words>
  <Application>Microsoft Office PowerPoint</Application>
  <PresentationFormat>Custom</PresentationFormat>
  <Paragraphs>406</Paragraphs>
  <Slides>74</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5" baseType="lpstr">
      <vt:lpstr>Andale Sans UI</vt:lpstr>
      <vt:lpstr>ArAIL</vt:lpstr>
      <vt:lpstr>Arial</vt:lpstr>
      <vt:lpstr>Calibri</vt:lpstr>
      <vt:lpstr>Copperplate Gothic Light</vt:lpstr>
      <vt:lpstr>Palace Script MT</vt:lpstr>
      <vt:lpstr>StarSymbol</vt:lpstr>
      <vt:lpstr>Tahoma</vt:lpstr>
      <vt:lpstr>Times New Roman</vt:lpstr>
      <vt:lpstr>1_Default Design</vt:lpstr>
      <vt:lpstr>Picture (Metafile)</vt:lpstr>
      <vt:lpstr>TRACTS OF SPINAL CORD</vt:lpstr>
      <vt:lpstr>INTRODUCTION</vt:lpstr>
      <vt:lpstr>INTERNAL STRUCTURE</vt:lpstr>
      <vt:lpstr>PowerPoint Presentation</vt:lpstr>
      <vt:lpstr>PowerPoint Presentation</vt:lpstr>
      <vt:lpstr>NUCLEI OF SPINALCORD</vt:lpstr>
      <vt:lpstr>TRACTS OF SPINAL CORD</vt:lpstr>
      <vt:lpstr>CLASSIFICATION OF TRACTS</vt:lpstr>
      <vt:lpstr>ASCENDING TRACT</vt:lpstr>
      <vt:lpstr>DESCENDING TRACT</vt:lpstr>
      <vt:lpstr>PowerPoint Presentation</vt:lpstr>
      <vt:lpstr>ANTERIOR SPINOTHALAMIC TRACT</vt:lpstr>
      <vt:lpstr>PowerPoint Presentation</vt:lpstr>
      <vt:lpstr>PowerPoint Presentation</vt:lpstr>
      <vt:lpstr>LATERAL SPINOTHALAMIC TRACT</vt:lpstr>
      <vt:lpstr>PowerPoint Presentation</vt:lpstr>
      <vt:lpstr>LATERAL SPINOTHALAMIC TRACT</vt:lpstr>
      <vt:lpstr>PowerPoint Presentation</vt:lpstr>
      <vt:lpstr>FASCICULUS GRACILIS(TRACT OF GOLL)</vt:lpstr>
      <vt:lpstr>PowerPoint Presentation</vt:lpstr>
      <vt:lpstr>TRACT OF GOLL AND BURDACH</vt:lpstr>
      <vt:lpstr>PowerPoint Presentation</vt:lpstr>
      <vt:lpstr>PowerPoint Presentation</vt:lpstr>
      <vt:lpstr>FASCICULUS CUNEATUS (TRACT OF BURDACH)</vt:lpstr>
      <vt:lpstr>VENTRAL SPINOCEREBELLAR TRACT (GOWER’S TRACT)</vt:lpstr>
      <vt:lpstr>PowerPoint Presentation</vt:lpstr>
      <vt:lpstr>FLECHSIG'S AND GOWER'S TRACT</vt:lpstr>
      <vt:lpstr>PowerPoint Presentation</vt:lpstr>
      <vt:lpstr>PowerPoint Presentation</vt:lpstr>
      <vt:lpstr>DORSAL SPINOCEREBELLAR TRACT (FLECHSIG’S TRACT)</vt:lpstr>
      <vt:lpstr>PowerPoint Presentation</vt:lpstr>
      <vt:lpstr>SPINOTECTAL TRACT</vt:lpstr>
      <vt:lpstr>SPINOTECTAL TRACT</vt:lpstr>
      <vt:lpstr>PowerPoint Presentation</vt:lpstr>
      <vt:lpstr>SPINO OLIVARY TRACT</vt:lpstr>
      <vt:lpstr>SPINOVESTIBULAR TRACT</vt:lpstr>
      <vt:lpstr>PowerPoint Presentation</vt:lpstr>
      <vt:lpstr>PYRAMIDAL TRACT</vt:lpstr>
      <vt:lpstr>PYRAMIDAL TRACT</vt:lpstr>
      <vt:lpstr>PowerPoint Presentation</vt:lpstr>
      <vt:lpstr> </vt:lpstr>
      <vt:lpstr>PowerPoint Presentation</vt:lpstr>
      <vt:lpstr>PowerPoint Presentation</vt:lpstr>
      <vt:lpstr>PowerPoint Presentation</vt:lpstr>
      <vt:lpstr>PowerPoint Presentation</vt:lpstr>
      <vt:lpstr>PowerPoint Presentation</vt:lpstr>
      <vt:lpstr>MEDIAL LONGITUDINAL FASCICULUS</vt:lpstr>
      <vt:lpstr>PowerPoint Presentation</vt:lpstr>
      <vt:lpstr>ANTERIOR VESTIBULOSPINAL TRACT</vt:lpstr>
      <vt:lpstr>ANTRIOR VESTIBULOSPINAL TRACT</vt:lpstr>
      <vt:lpstr>LATERAL VESTIBULOSPINAL TRACT </vt:lpstr>
      <vt:lpstr>LATERAL VESTIBULOSPINAL TRACT</vt:lpstr>
      <vt:lpstr>PowerPoint Presentation</vt:lpstr>
      <vt:lpstr>RETICULOSPINAL TRACT</vt:lpstr>
      <vt:lpstr>PONTINE AND MEDULLARY RETICULOSPINAL TRACT</vt:lpstr>
      <vt:lpstr>PowerPoint Presentation</vt:lpstr>
      <vt:lpstr>TECTOSPINAL TRACT</vt:lpstr>
      <vt:lpstr>TECTOSPINAL TRACT</vt:lpstr>
      <vt:lpstr>PowerPoint Presentation</vt:lpstr>
      <vt:lpstr>RUBROSPINAL TRACT</vt:lpstr>
      <vt:lpstr>RUBROSPINAL TRACT</vt:lpstr>
      <vt:lpstr>PowerPoint Presentation</vt:lpstr>
      <vt:lpstr> OLIVOSPINAL TRACT</vt:lpstr>
      <vt:lpstr>OLIVOSPINAL TRACT</vt:lpstr>
      <vt:lpstr>PowerPoint Presentation</vt:lpstr>
      <vt:lpstr>1.SYRINGOMYELIA</vt:lpstr>
      <vt:lpstr>FEATURES</vt:lpstr>
      <vt:lpstr>PowerPoint Presentation</vt:lpstr>
      <vt:lpstr>PowerPoint Presentation</vt:lpstr>
      <vt:lpstr>MULTIPLE SCLEROSIS</vt:lpstr>
      <vt:lpstr>PowerPoint Presentation</vt:lpstr>
      <vt:lpstr>BROWN-SEQUARD SYNDROME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naga</dc:creator>
  <cp:lastModifiedBy>Lib Lab One</cp:lastModifiedBy>
  <cp:revision>15</cp:revision>
  <dcterms:created xsi:type="dcterms:W3CDTF">2009-04-13T06:32:00Z</dcterms:created>
  <dcterms:modified xsi:type="dcterms:W3CDTF">2019-09-24T02:55:20Z</dcterms:modified>
</cp:coreProperties>
</file>